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5" r:id="rId3"/>
    <p:sldId id="325" r:id="rId4"/>
    <p:sldId id="362" r:id="rId5"/>
    <p:sldId id="361" r:id="rId6"/>
    <p:sldId id="322" r:id="rId7"/>
    <p:sldId id="331" r:id="rId8"/>
    <p:sldId id="329" r:id="rId9"/>
    <p:sldId id="323" r:id="rId10"/>
    <p:sldId id="326" r:id="rId11"/>
    <p:sldId id="357" r:id="rId12"/>
    <p:sldId id="352" r:id="rId13"/>
    <p:sldId id="363" r:id="rId14"/>
    <p:sldId id="364" r:id="rId15"/>
    <p:sldId id="365" r:id="rId16"/>
    <p:sldId id="366" r:id="rId17"/>
    <p:sldId id="367" r:id="rId18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D95"/>
    <a:srgbClr val="4A5977"/>
    <a:srgbClr val="3962BA"/>
    <a:srgbClr val="D01F73"/>
    <a:srgbClr val="EC6701"/>
    <a:srgbClr val="EEA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72" autoAdjust="0"/>
    <p:restoredTop sz="86268" autoAdjust="0"/>
  </p:normalViewPr>
  <p:slideViewPr>
    <p:cSldViewPr>
      <p:cViewPr varScale="1">
        <p:scale>
          <a:sx n="100" d="100"/>
          <a:sy n="100" d="100"/>
        </p:scale>
        <p:origin x="24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4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7BDA6D-6DBF-4A87-8DA9-F5F53AA1C7B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0935947-7359-4245-AB84-1F481CCD3945}">
      <dgm:prSet phldrT="[Testo]"/>
      <dgm:spPr>
        <a:solidFill>
          <a:srgbClr val="183D95"/>
        </a:solidFill>
      </dgm:spPr>
      <dgm:t>
        <a:bodyPr/>
        <a:lstStyle/>
        <a:p>
          <a:r>
            <a:rPr lang="it-IT" dirty="0"/>
            <a:t>Vecchiaia anticipata</a:t>
          </a:r>
        </a:p>
      </dgm:t>
    </dgm:pt>
    <dgm:pt modelId="{04DB5708-065E-4E4C-97DC-0055DB7C64DD}" type="parTrans" cxnId="{103D2CCC-A5A0-4749-9903-B209263E87BA}">
      <dgm:prSet/>
      <dgm:spPr/>
      <dgm:t>
        <a:bodyPr/>
        <a:lstStyle/>
        <a:p>
          <a:endParaRPr lang="it-IT"/>
        </a:p>
      </dgm:t>
    </dgm:pt>
    <dgm:pt modelId="{DB5DA903-E353-4249-9582-DB3339F33B75}" type="sibTrans" cxnId="{103D2CCC-A5A0-4749-9903-B209263E87BA}">
      <dgm:prSet/>
      <dgm:spPr/>
      <dgm:t>
        <a:bodyPr/>
        <a:lstStyle/>
        <a:p>
          <a:endParaRPr lang="it-IT"/>
        </a:p>
      </dgm:t>
    </dgm:pt>
    <dgm:pt modelId="{E61C6511-156B-408E-8E7E-189E08B21345}">
      <dgm:prSet phldrT="[Testo]"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67 anni</a:t>
          </a:r>
          <a:endParaRPr lang="it-IT" dirty="0">
            <a:solidFill>
              <a:srgbClr val="183D95"/>
            </a:solidFill>
          </a:endParaRPr>
        </a:p>
      </dgm:t>
    </dgm:pt>
    <dgm:pt modelId="{618A7B5F-379E-48B2-B1DB-9E89089422FC}" type="parTrans" cxnId="{84B8FAE2-774E-4481-802B-D8D7EBFB5E7F}">
      <dgm:prSet/>
      <dgm:spPr/>
      <dgm:t>
        <a:bodyPr/>
        <a:lstStyle/>
        <a:p>
          <a:endParaRPr lang="it-IT"/>
        </a:p>
      </dgm:t>
    </dgm:pt>
    <dgm:pt modelId="{FF5A83B2-3E38-4B84-8D4F-757608FE4DB7}" type="sibTrans" cxnId="{84B8FAE2-774E-4481-802B-D8D7EBFB5E7F}">
      <dgm:prSet/>
      <dgm:spPr/>
      <dgm:t>
        <a:bodyPr/>
        <a:lstStyle/>
        <a:p>
          <a:endParaRPr lang="it-IT"/>
        </a:p>
      </dgm:t>
    </dgm:pt>
    <dgm:pt modelId="{7485AA6E-1E81-40CA-8843-D6421DFC04DC}">
      <dgm:prSet phldrT="[Testo]"/>
      <dgm:spPr>
        <a:solidFill>
          <a:srgbClr val="7030A0"/>
        </a:solidFill>
        <a:ln>
          <a:noFill/>
        </a:ln>
      </dgm:spPr>
      <dgm:t>
        <a:bodyPr/>
        <a:lstStyle/>
        <a:p>
          <a:r>
            <a:rPr lang="it-IT" dirty="0"/>
            <a:t>Vecchiaia reddituale </a:t>
          </a:r>
        </a:p>
      </dgm:t>
    </dgm:pt>
    <dgm:pt modelId="{4EFCF28D-63D0-47F8-8FA4-B2DA5D2DAF04}" type="parTrans" cxnId="{649D6F4F-8E74-4A5C-9AB5-D4929459B43D}">
      <dgm:prSet/>
      <dgm:spPr/>
      <dgm:t>
        <a:bodyPr/>
        <a:lstStyle/>
        <a:p>
          <a:endParaRPr lang="it-IT"/>
        </a:p>
      </dgm:t>
    </dgm:pt>
    <dgm:pt modelId="{4A8F9AA6-B9C3-44C6-9672-F4DA87FCC091}" type="sibTrans" cxnId="{649D6F4F-8E74-4A5C-9AB5-D4929459B43D}">
      <dgm:prSet/>
      <dgm:spPr/>
      <dgm:t>
        <a:bodyPr/>
        <a:lstStyle/>
        <a:p>
          <a:endParaRPr lang="it-IT"/>
        </a:p>
      </dgm:t>
    </dgm:pt>
    <dgm:pt modelId="{43A81377-4E0A-4F03-8144-2C052B7C119C}">
      <dgm:prSet phldrT="[Testo]"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70 anni</a:t>
          </a:r>
          <a:endParaRPr lang="it-IT" dirty="0">
            <a:solidFill>
              <a:srgbClr val="183D95"/>
            </a:solidFill>
          </a:endParaRPr>
        </a:p>
      </dgm:t>
    </dgm:pt>
    <dgm:pt modelId="{6D77259A-3FD8-4EAC-AFD7-3D9D16563614}" type="parTrans" cxnId="{350C072B-89B6-4E45-BE84-73EFB4309D33}">
      <dgm:prSet/>
      <dgm:spPr/>
      <dgm:t>
        <a:bodyPr/>
        <a:lstStyle/>
        <a:p>
          <a:endParaRPr lang="it-IT"/>
        </a:p>
      </dgm:t>
    </dgm:pt>
    <dgm:pt modelId="{3CDA83E0-8094-4B26-961E-330F9650CCE5}" type="sibTrans" cxnId="{350C072B-89B6-4E45-BE84-73EFB4309D33}">
      <dgm:prSet/>
      <dgm:spPr/>
      <dgm:t>
        <a:bodyPr/>
        <a:lstStyle/>
        <a:p>
          <a:endParaRPr lang="it-IT"/>
        </a:p>
      </dgm:t>
    </dgm:pt>
    <dgm:pt modelId="{BF23407A-E12C-42EA-BEE8-357B71F37F7A}">
      <dgm:prSet phldrT="[Testo]"/>
      <dgm:spPr>
        <a:solidFill>
          <a:srgbClr val="D01F73"/>
        </a:solidFill>
        <a:ln>
          <a:noFill/>
        </a:ln>
      </dgm:spPr>
      <dgm:t>
        <a:bodyPr/>
        <a:lstStyle/>
        <a:p>
          <a:r>
            <a:rPr lang="it-IT" dirty="0"/>
            <a:t>Vecchiaia contributiva</a:t>
          </a:r>
        </a:p>
      </dgm:t>
    </dgm:pt>
    <dgm:pt modelId="{0087769B-8D0A-4CB0-A05E-5E7CCA77DA27}" type="parTrans" cxnId="{7156E9F4-E140-45FD-B260-EF729D6AF8D1}">
      <dgm:prSet/>
      <dgm:spPr/>
      <dgm:t>
        <a:bodyPr/>
        <a:lstStyle/>
        <a:p>
          <a:endParaRPr lang="it-IT"/>
        </a:p>
      </dgm:t>
    </dgm:pt>
    <dgm:pt modelId="{9F8628FC-EA99-4D63-ACD8-6E086E19E4C4}" type="sibTrans" cxnId="{7156E9F4-E140-45FD-B260-EF729D6AF8D1}">
      <dgm:prSet/>
      <dgm:spPr/>
      <dgm:t>
        <a:bodyPr/>
        <a:lstStyle/>
        <a:p>
          <a:endParaRPr lang="it-IT"/>
        </a:p>
      </dgm:t>
    </dgm:pt>
    <dgm:pt modelId="{A4676EE3-1388-4A96-8EBC-BA96524855EB}">
      <dgm:prSet phldrT="[Testo]"/>
      <dgm:spPr/>
      <dgm:t>
        <a:bodyPr/>
        <a:lstStyle/>
        <a:p>
          <a:pPr algn="l"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67 anni</a:t>
          </a:r>
          <a:endParaRPr lang="it-IT" dirty="0">
            <a:solidFill>
              <a:srgbClr val="183D95"/>
            </a:solidFill>
          </a:endParaRPr>
        </a:p>
      </dgm:t>
    </dgm:pt>
    <dgm:pt modelId="{C64B2561-829D-403A-9C61-0F2711C59CAA}" type="parTrans" cxnId="{F4CDD21B-9DFB-4502-94B5-A5231B9993C3}">
      <dgm:prSet/>
      <dgm:spPr/>
      <dgm:t>
        <a:bodyPr/>
        <a:lstStyle/>
        <a:p>
          <a:endParaRPr lang="it-IT"/>
        </a:p>
      </dgm:t>
    </dgm:pt>
    <dgm:pt modelId="{FEDFD142-73DB-43FB-BB9D-D769217F9C79}" type="sibTrans" cxnId="{F4CDD21B-9DFB-4502-94B5-A5231B9993C3}">
      <dgm:prSet/>
      <dgm:spPr/>
      <dgm:t>
        <a:bodyPr/>
        <a:lstStyle/>
        <a:p>
          <a:endParaRPr lang="it-IT"/>
        </a:p>
      </dgm:t>
    </dgm:pt>
    <dgm:pt modelId="{4A054D39-4F01-4B37-97BE-63854703494E}">
      <dgm:prSet phldrT="[Testo]"/>
      <dgm:spPr/>
      <dgm:t>
        <a:bodyPr/>
        <a:lstStyle/>
        <a:p>
          <a:pPr algn="ctr"/>
          <a:r>
            <a:rPr lang="it-IT" dirty="0">
              <a:solidFill>
                <a:srgbClr val="183D95"/>
              </a:solidFill>
            </a:rPr>
            <a:t>OPPURE</a:t>
          </a:r>
        </a:p>
      </dgm:t>
    </dgm:pt>
    <dgm:pt modelId="{6E7DB7EF-D3BD-4038-9F46-8C340E9734AC}" type="parTrans" cxnId="{051299AB-4081-4154-B36C-52541A56D968}">
      <dgm:prSet/>
      <dgm:spPr/>
      <dgm:t>
        <a:bodyPr/>
        <a:lstStyle/>
        <a:p>
          <a:endParaRPr lang="it-IT"/>
        </a:p>
      </dgm:t>
    </dgm:pt>
    <dgm:pt modelId="{EED14CC7-BDBE-41DB-AB79-8762707EEE7F}" type="sibTrans" cxnId="{051299AB-4081-4154-B36C-52541A56D968}">
      <dgm:prSet/>
      <dgm:spPr/>
      <dgm:t>
        <a:bodyPr/>
        <a:lstStyle/>
        <a:p>
          <a:endParaRPr lang="it-IT"/>
        </a:p>
      </dgm:t>
    </dgm:pt>
    <dgm:pt modelId="{9C42223F-3BCF-4C58-B638-5E31D4EDC17F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35 anni regolari</a:t>
          </a:r>
        </a:p>
      </dgm:t>
    </dgm:pt>
    <dgm:pt modelId="{C99A703E-1A95-4BAA-AB56-BAF8AC2CD13D}" type="parTrans" cxnId="{775E5F36-6BD4-4703-BC71-00A58E0EC9E2}">
      <dgm:prSet/>
      <dgm:spPr/>
      <dgm:t>
        <a:bodyPr/>
        <a:lstStyle/>
        <a:p>
          <a:endParaRPr lang="it-IT"/>
        </a:p>
      </dgm:t>
    </dgm:pt>
    <dgm:pt modelId="{26F21A45-3E64-4225-8A08-8231A42F0FDC}" type="sibTrans" cxnId="{775E5F36-6BD4-4703-BC71-00A58E0EC9E2}">
      <dgm:prSet/>
      <dgm:spPr/>
      <dgm:t>
        <a:bodyPr/>
        <a:lstStyle/>
        <a:p>
          <a:endParaRPr lang="it-IT"/>
        </a:p>
      </dgm:t>
    </dgm:pt>
    <dgm:pt modelId="{416D4007-7BE1-4394-AA45-416AE1CA0B95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 dalla domanda</a:t>
          </a:r>
        </a:p>
      </dgm:t>
    </dgm:pt>
    <dgm:pt modelId="{3DDC70F0-619B-4871-972C-F2875EB66101}" type="parTrans" cxnId="{F92D2E47-D91D-48B4-A52A-35C33A80A50A}">
      <dgm:prSet/>
      <dgm:spPr/>
      <dgm:t>
        <a:bodyPr/>
        <a:lstStyle/>
        <a:p>
          <a:endParaRPr lang="it-IT"/>
        </a:p>
      </dgm:t>
    </dgm:pt>
    <dgm:pt modelId="{A49D0635-5068-46B9-9E15-0123A6628903}" type="sibTrans" cxnId="{F92D2E47-D91D-48B4-A52A-35C33A80A50A}">
      <dgm:prSet/>
      <dgm:spPr/>
      <dgm:t>
        <a:bodyPr/>
        <a:lstStyle/>
        <a:p>
          <a:endParaRPr lang="it-IT"/>
        </a:p>
      </dgm:t>
    </dgm:pt>
    <dgm:pt modelId="{870BB0BD-67DA-452B-B00B-F8C02D786222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dall’evento</a:t>
          </a:r>
        </a:p>
      </dgm:t>
    </dgm:pt>
    <dgm:pt modelId="{97024678-7819-4A9C-9613-CB6F0A6D2311}" type="parTrans" cxnId="{FF3164E4-36BE-4BCE-B977-E9A4DADA93FF}">
      <dgm:prSet/>
      <dgm:spPr/>
      <dgm:t>
        <a:bodyPr/>
        <a:lstStyle/>
        <a:p>
          <a:endParaRPr lang="it-IT"/>
        </a:p>
      </dgm:t>
    </dgm:pt>
    <dgm:pt modelId="{6B1DFE16-6629-42ED-A213-34F157C709DB}" type="sibTrans" cxnId="{FF3164E4-36BE-4BCE-B977-E9A4DADA93FF}">
      <dgm:prSet/>
      <dgm:spPr/>
      <dgm:t>
        <a:bodyPr/>
        <a:lstStyle/>
        <a:p>
          <a:endParaRPr lang="it-IT"/>
        </a:p>
      </dgm:t>
    </dgm:pt>
    <dgm:pt modelId="{BBA8612B-554B-4D81-B42B-305B896045E9}">
      <dgm:prSet/>
      <dgm:spPr/>
      <dgm:t>
        <a:bodyPr/>
        <a:lstStyle/>
        <a:p>
          <a:pPr algn="l"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Contributi: 20 anni regolari</a:t>
          </a:r>
        </a:p>
      </dgm:t>
    </dgm:pt>
    <dgm:pt modelId="{33826C69-6F9C-4B9E-B4E6-53F12C657849}" type="parTrans" cxnId="{770639B7-A6AE-4DA1-9747-422FD3680639}">
      <dgm:prSet/>
      <dgm:spPr/>
      <dgm:t>
        <a:bodyPr/>
        <a:lstStyle/>
        <a:p>
          <a:endParaRPr lang="it-IT"/>
        </a:p>
      </dgm:t>
    </dgm:pt>
    <dgm:pt modelId="{37A6B4EF-E6DB-4028-8B34-9074D49EFDC3}" type="sibTrans" cxnId="{770639B7-A6AE-4DA1-9747-422FD3680639}">
      <dgm:prSet/>
      <dgm:spPr/>
      <dgm:t>
        <a:bodyPr/>
        <a:lstStyle/>
        <a:p>
          <a:endParaRPr lang="it-IT"/>
        </a:p>
      </dgm:t>
    </dgm:pt>
    <dgm:pt modelId="{2D1EA256-E042-4634-A9EE-BF9CF5D17ED6}">
      <dgm:prSet/>
      <dgm:spPr/>
      <dgm:t>
        <a:bodyPr/>
        <a:lstStyle/>
        <a:p>
          <a:pPr algn="l"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Importo pari ad almeno 1,5 volte il trattamento  minimo INPS</a:t>
          </a:r>
        </a:p>
      </dgm:t>
    </dgm:pt>
    <dgm:pt modelId="{52942AE4-D435-4F5E-8CF1-9B5199318AF3}" type="parTrans" cxnId="{9D328568-5A80-4E66-B230-3E48B4A080EC}">
      <dgm:prSet/>
      <dgm:spPr/>
      <dgm:t>
        <a:bodyPr/>
        <a:lstStyle/>
        <a:p>
          <a:endParaRPr lang="it-IT"/>
        </a:p>
      </dgm:t>
    </dgm:pt>
    <dgm:pt modelId="{47B86879-72EC-4AD2-831A-4A54BE32927B}" type="sibTrans" cxnId="{9D328568-5A80-4E66-B230-3E48B4A080EC}">
      <dgm:prSet/>
      <dgm:spPr/>
      <dgm:t>
        <a:bodyPr/>
        <a:lstStyle/>
        <a:p>
          <a:endParaRPr lang="it-IT"/>
        </a:p>
      </dgm:t>
    </dgm:pt>
    <dgm:pt modelId="{BBE865AD-A844-4759-8A77-6A9C38FF1F9E}">
      <dgm:prSet phldrT="[Testo]"/>
      <dgm:spPr/>
      <dgm:t>
        <a:bodyPr/>
        <a:lstStyle/>
        <a:p>
          <a:pPr algn="l"/>
          <a:endParaRPr lang="it-IT" dirty="0"/>
        </a:p>
      </dgm:t>
    </dgm:pt>
    <dgm:pt modelId="{29D39B3F-CB48-431F-9B1B-3D11FA5252BC}" type="parTrans" cxnId="{8FA6D3A2-769A-474B-BF39-CF24F3442BD3}">
      <dgm:prSet/>
      <dgm:spPr/>
      <dgm:t>
        <a:bodyPr/>
        <a:lstStyle/>
        <a:p>
          <a:endParaRPr lang="it-IT"/>
        </a:p>
      </dgm:t>
    </dgm:pt>
    <dgm:pt modelId="{C35FBF12-2103-48F2-A4E6-B5A585BCE368}" type="sibTrans" cxnId="{8FA6D3A2-769A-474B-BF39-CF24F3442BD3}">
      <dgm:prSet/>
      <dgm:spPr/>
      <dgm:t>
        <a:bodyPr/>
        <a:lstStyle/>
        <a:p>
          <a:endParaRPr lang="it-IT"/>
        </a:p>
      </dgm:t>
    </dgm:pt>
    <dgm:pt modelId="{8E712035-2FE1-4210-ADF4-B46E208D11C2}">
      <dgm:prSet phldrT="[Testo]"/>
      <dgm:spPr/>
      <dgm:t>
        <a:bodyPr/>
        <a:lstStyle/>
        <a:p>
          <a:pPr algn="l"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70 anni</a:t>
          </a:r>
          <a:endParaRPr lang="it-IT" dirty="0">
            <a:solidFill>
              <a:srgbClr val="183D95"/>
            </a:solidFill>
          </a:endParaRPr>
        </a:p>
      </dgm:t>
    </dgm:pt>
    <dgm:pt modelId="{A6C2F77A-345E-48C6-BEDD-FD66DE75C6E1}" type="parTrans" cxnId="{DA5F352A-ABFB-4F74-A0F6-21FCFF93BDB7}">
      <dgm:prSet/>
      <dgm:spPr/>
      <dgm:t>
        <a:bodyPr/>
        <a:lstStyle/>
        <a:p>
          <a:endParaRPr lang="it-IT"/>
        </a:p>
      </dgm:t>
    </dgm:pt>
    <dgm:pt modelId="{FD82DFD5-DE14-415F-B67B-8B8B18E6B876}" type="sibTrans" cxnId="{DA5F352A-ABFB-4F74-A0F6-21FCFF93BDB7}">
      <dgm:prSet/>
      <dgm:spPr/>
      <dgm:t>
        <a:bodyPr/>
        <a:lstStyle/>
        <a:p>
          <a:endParaRPr lang="it-IT"/>
        </a:p>
      </dgm:t>
    </dgm:pt>
    <dgm:pt modelId="{EA0151C4-C3D8-4D78-A995-AD2B5086FC65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5 anni regolari</a:t>
          </a:r>
        </a:p>
      </dgm:t>
    </dgm:pt>
    <dgm:pt modelId="{F8BD7254-7DC6-4EF2-A667-D35369C13BA8}" type="parTrans" cxnId="{A235E7C2-1D9A-47B7-894B-122D3F412B4E}">
      <dgm:prSet/>
      <dgm:spPr/>
      <dgm:t>
        <a:bodyPr/>
        <a:lstStyle/>
        <a:p>
          <a:endParaRPr lang="it-IT"/>
        </a:p>
      </dgm:t>
    </dgm:pt>
    <dgm:pt modelId="{8D6B620C-9943-4912-99D4-C9F027F8D44C}" type="sibTrans" cxnId="{A235E7C2-1D9A-47B7-894B-122D3F412B4E}">
      <dgm:prSet/>
      <dgm:spPr/>
      <dgm:t>
        <a:bodyPr/>
        <a:lstStyle/>
        <a:p>
          <a:endParaRPr lang="it-IT"/>
        </a:p>
      </dgm:t>
    </dgm:pt>
    <dgm:pt modelId="{0E7767E6-EC5B-4ED4-B6CC-379342C0B54B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dalla domanda</a:t>
          </a:r>
        </a:p>
      </dgm:t>
    </dgm:pt>
    <dgm:pt modelId="{6CB03B21-C5E8-4D70-A30F-F6AA0B683D3A}" type="parTrans" cxnId="{2DAB8CBD-32E6-4C92-98E3-59F1C7BB5595}">
      <dgm:prSet/>
      <dgm:spPr/>
      <dgm:t>
        <a:bodyPr/>
        <a:lstStyle/>
        <a:p>
          <a:endParaRPr lang="it-IT"/>
        </a:p>
      </dgm:t>
    </dgm:pt>
    <dgm:pt modelId="{F01443BA-D151-4D20-AC64-346A84F7AFB1}" type="sibTrans" cxnId="{2DAB8CBD-32E6-4C92-98E3-59F1C7BB5595}">
      <dgm:prSet/>
      <dgm:spPr/>
      <dgm:t>
        <a:bodyPr/>
        <a:lstStyle/>
        <a:p>
          <a:endParaRPr lang="it-IT"/>
        </a:p>
      </dgm:t>
    </dgm:pt>
    <dgm:pt modelId="{DDD8E466-C456-0843-A1F2-2A5111132AE4}">
      <dgm:prSet phldrT="[Testo]"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35 anni regolari</a:t>
          </a:r>
          <a:endParaRPr lang="it-IT" dirty="0">
            <a:solidFill>
              <a:srgbClr val="183D95"/>
            </a:solidFill>
          </a:endParaRPr>
        </a:p>
      </dgm:t>
    </dgm:pt>
    <dgm:pt modelId="{4C548A0E-4000-7141-B8CF-CAA70C323C95}" type="parTrans" cxnId="{DDC5E1A0-7F85-C646-AF4B-46FDC9BF8F27}">
      <dgm:prSet/>
      <dgm:spPr/>
      <dgm:t>
        <a:bodyPr/>
        <a:lstStyle/>
        <a:p>
          <a:endParaRPr lang="it-IT"/>
        </a:p>
      </dgm:t>
    </dgm:pt>
    <dgm:pt modelId="{BE0220BC-A207-9743-9FFE-4A5B4DAE0EBE}" type="sibTrans" cxnId="{DDC5E1A0-7F85-C646-AF4B-46FDC9BF8F27}">
      <dgm:prSet/>
      <dgm:spPr/>
      <dgm:t>
        <a:bodyPr/>
        <a:lstStyle/>
        <a:p>
          <a:endParaRPr lang="it-IT"/>
        </a:p>
      </dgm:t>
    </dgm:pt>
    <dgm:pt modelId="{B4A0DF28-46AE-44E2-AB9A-0752A42EDFF2}" type="pres">
      <dgm:prSet presAssocID="{017BDA6D-6DBF-4A87-8DA9-F5F53AA1C7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67FCC08-C6AF-47E8-89CA-8DD78D3C469F}" type="pres">
      <dgm:prSet presAssocID="{70935947-7359-4245-AB84-1F481CCD3945}" presName="composite" presStyleCnt="0"/>
      <dgm:spPr/>
    </dgm:pt>
    <dgm:pt modelId="{F23E330B-F26E-4595-9B4C-4416F4C0C715}" type="pres">
      <dgm:prSet presAssocID="{70935947-7359-4245-AB84-1F481CCD394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3BE2F0-AE8E-4F7D-85CF-A9EABD861A34}" type="pres">
      <dgm:prSet presAssocID="{70935947-7359-4245-AB84-1F481CCD394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85D615-2A66-4E1B-95D8-EBB1F8F7832D}" type="pres">
      <dgm:prSet presAssocID="{DB5DA903-E353-4249-9582-DB3339F33B75}" presName="space" presStyleCnt="0"/>
      <dgm:spPr/>
    </dgm:pt>
    <dgm:pt modelId="{0D9E4F50-D024-40C0-87AC-31FC4EACBDAE}" type="pres">
      <dgm:prSet presAssocID="{7485AA6E-1E81-40CA-8843-D6421DFC04DC}" presName="composite" presStyleCnt="0"/>
      <dgm:spPr/>
    </dgm:pt>
    <dgm:pt modelId="{A79C960E-9583-4BCF-9451-9DA5BCB9F208}" type="pres">
      <dgm:prSet presAssocID="{7485AA6E-1E81-40CA-8843-D6421DFC04D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ADD293-E47B-4315-B02E-252C29919FE0}" type="pres">
      <dgm:prSet presAssocID="{7485AA6E-1E81-40CA-8843-D6421DFC04D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FADDE4-05AA-4259-AE7D-AC3D8111C06C}" type="pres">
      <dgm:prSet presAssocID="{4A8F9AA6-B9C3-44C6-9672-F4DA87FCC091}" presName="space" presStyleCnt="0"/>
      <dgm:spPr/>
    </dgm:pt>
    <dgm:pt modelId="{88E79E7E-9386-4036-A785-E391BE271AD5}" type="pres">
      <dgm:prSet presAssocID="{BF23407A-E12C-42EA-BEE8-357B71F37F7A}" presName="composite" presStyleCnt="0"/>
      <dgm:spPr/>
    </dgm:pt>
    <dgm:pt modelId="{D904EE47-3217-4383-B6B1-797AABE585A6}" type="pres">
      <dgm:prSet presAssocID="{BF23407A-E12C-42EA-BEE8-357B71F37F7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6EEF1B-0869-462C-B722-FA638CAA8C48}" type="pres">
      <dgm:prSet presAssocID="{BF23407A-E12C-42EA-BEE8-357B71F37F7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33D4C9B-6BB5-4349-819B-21D93E2D4ED5}" type="presOf" srcId="{70935947-7359-4245-AB84-1F481CCD3945}" destId="{F23E330B-F26E-4595-9B4C-4416F4C0C715}" srcOrd="0" destOrd="0" presId="urn:microsoft.com/office/officeart/2005/8/layout/hList1"/>
    <dgm:cxn modelId="{FF3164E4-36BE-4BCE-B977-E9A4DADA93FF}" srcId="{7485AA6E-1E81-40CA-8843-D6421DFC04DC}" destId="{870BB0BD-67DA-452B-B00B-F8C02D786222}" srcOrd="2" destOrd="0" parTransId="{97024678-7819-4A9C-9613-CB6F0A6D2311}" sibTransId="{6B1DFE16-6629-42ED-A213-34F157C709DB}"/>
    <dgm:cxn modelId="{F92D2E47-D91D-48B4-A52A-35C33A80A50A}" srcId="{70935947-7359-4245-AB84-1F481CCD3945}" destId="{416D4007-7BE1-4394-AA45-416AE1CA0B95}" srcOrd="2" destOrd="0" parTransId="{3DDC70F0-619B-4871-972C-F2875EB66101}" sibTransId="{A49D0635-5068-46B9-9E15-0123A6628903}"/>
    <dgm:cxn modelId="{103D2CCC-A5A0-4749-9903-B209263E87BA}" srcId="{017BDA6D-6DBF-4A87-8DA9-F5F53AA1C7BC}" destId="{70935947-7359-4245-AB84-1F481CCD3945}" srcOrd="0" destOrd="0" parTransId="{04DB5708-065E-4E4C-97DC-0055DB7C64DD}" sibTransId="{DB5DA903-E353-4249-9582-DB3339F33B75}"/>
    <dgm:cxn modelId="{84B8FAE2-774E-4481-802B-D8D7EBFB5E7F}" srcId="{70935947-7359-4245-AB84-1F481CCD3945}" destId="{E61C6511-156B-408E-8E7E-189E08B21345}" srcOrd="0" destOrd="0" parTransId="{618A7B5F-379E-48B2-B1DB-9E89089422FC}" sibTransId="{FF5A83B2-3E38-4B84-8D4F-757608FE4DB7}"/>
    <dgm:cxn modelId="{F8043AA4-BA63-410C-B0D2-A1B441D0399C}" type="presOf" srcId="{0E7767E6-EC5B-4ED4-B6CC-379342C0B54B}" destId="{FE6EEF1B-0869-462C-B722-FA638CAA8C48}" srcOrd="0" destOrd="6" presId="urn:microsoft.com/office/officeart/2005/8/layout/hList1"/>
    <dgm:cxn modelId="{A235E7C2-1D9A-47B7-894B-122D3F412B4E}" srcId="{2D1EA256-E042-4634-A9EE-BF9CF5D17ED6}" destId="{EA0151C4-C3D8-4D78-A995-AD2B5086FC65}" srcOrd="2" destOrd="0" parTransId="{F8BD7254-7DC6-4EF2-A667-D35369C13BA8}" sibTransId="{8D6B620C-9943-4912-99D4-C9F027F8D44C}"/>
    <dgm:cxn modelId="{4FE83302-AE9C-4E4D-80C1-5AC66554610B}" type="presOf" srcId="{EA0151C4-C3D8-4D78-A995-AD2B5086FC65}" destId="{FE6EEF1B-0869-462C-B722-FA638CAA8C48}" srcOrd="0" destOrd="5" presId="urn:microsoft.com/office/officeart/2005/8/layout/hList1"/>
    <dgm:cxn modelId="{2A705E60-AE55-42CE-88B4-B74B4400E307}" type="presOf" srcId="{416D4007-7BE1-4394-AA45-416AE1CA0B95}" destId="{C43BE2F0-AE8E-4F7D-85CF-A9EABD861A34}" srcOrd="0" destOrd="2" presId="urn:microsoft.com/office/officeart/2005/8/layout/hList1"/>
    <dgm:cxn modelId="{9D328568-5A80-4E66-B230-3E48B4A080EC}" srcId="{BF23407A-E12C-42EA-BEE8-357B71F37F7A}" destId="{2D1EA256-E042-4634-A9EE-BF9CF5D17ED6}" srcOrd="2" destOrd="0" parTransId="{52942AE4-D435-4F5E-8CF1-9B5199318AF3}" sibTransId="{47B86879-72EC-4AD2-831A-4A54BE32927B}"/>
    <dgm:cxn modelId="{DDC5E1A0-7F85-C646-AF4B-46FDC9BF8F27}" srcId="{7485AA6E-1E81-40CA-8843-D6421DFC04DC}" destId="{DDD8E466-C456-0843-A1F2-2A5111132AE4}" srcOrd="1" destOrd="0" parTransId="{4C548A0E-4000-7141-B8CF-CAA70C323C95}" sibTransId="{BE0220BC-A207-9743-9FFE-4A5B4DAE0EBE}"/>
    <dgm:cxn modelId="{4A358B25-9A6F-4FB4-BC1C-9519437D8867}" type="presOf" srcId="{4A054D39-4F01-4B37-97BE-63854703494E}" destId="{FE6EEF1B-0869-462C-B722-FA638CAA8C48}" srcOrd="0" destOrd="3" presId="urn:microsoft.com/office/officeart/2005/8/layout/hList1"/>
    <dgm:cxn modelId="{2DAB8CBD-32E6-4C92-98E3-59F1C7BB5595}" srcId="{2D1EA256-E042-4634-A9EE-BF9CF5D17ED6}" destId="{0E7767E6-EC5B-4ED4-B6CC-379342C0B54B}" srcOrd="3" destOrd="0" parTransId="{6CB03B21-C5E8-4D70-A30F-F6AA0B683D3A}" sibTransId="{F01443BA-D151-4D20-AC64-346A84F7AFB1}"/>
    <dgm:cxn modelId="{33EB2E8E-6EED-4A6A-83DE-1787DCE5D78F}" type="presOf" srcId="{E61C6511-156B-408E-8E7E-189E08B21345}" destId="{C43BE2F0-AE8E-4F7D-85CF-A9EABD861A34}" srcOrd="0" destOrd="0" presId="urn:microsoft.com/office/officeart/2005/8/layout/hList1"/>
    <dgm:cxn modelId="{775E5F36-6BD4-4703-BC71-00A58E0EC9E2}" srcId="{70935947-7359-4245-AB84-1F481CCD3945}" destId="{9C42223F-3BCF-4C58-B638-5E31D4EDC17F}" srcOrd="1" destOrd="0" parTransId="{C99A703E-1A95-4BAA-AB56-BAF8AC2CD13D}" sibTransId="{26F21A45-3E64-4225-8A08-8231A42F0FDC}"/>
    <dgm:cxn modelId="{56C93F29-ECAD-0141-AD89-38F4EBFA6F0C}" type="presOf" srcId="{DDD8E466-C456-0843-A1F2-2A5111132AE4}" destId="{D8ADD293-E47B-4315-B02E-252C29919FE0}" srcOrd="0" destOrd="1" presId="urn:microsoft.com/office/officeart/2005/8/layout/hList1"/>
    <dgm:cxn modelId="{683977D8-E3F4-45F9-8CEB-0007D5CD8962}" type="presOf" srcId="{BBE865AD-A844-4759-8A77-6A9C38FF1F9E}" destId="{FE6EEF1B-0869-462C-B722-FA638CAA8C48}" srcOrd="0" destOrd="7" presId="urn:microsoft.com/office/officeart/2005/8/layout/hList1"/>
    <dgm:cxn modelId="{7156E9F4-E140-45FD-B260-EF729D6AF8D1}" srcId="{017BDA6D-6DBF-4A87-8DA9-F5F53AA1C7BC}" destId="{BF23407A-E12C-42EA-BEE8-357B71F37F7A}" srcOrd="2" destOrd="0" parTransId="{0087769B-8D0A-4CB0-A05E-5E7CCA77DA27}" sibTransId="{9F8628FC-EA99-4D63-ACD8-6E086E19E4C4}"/>
    <dgm:cxn modelId="{F4CDD21B-9DFB-4502-94B5-A5231B9993C3}" srcId="{BF23407A-E12C-42EA-BEE8-357B71F37F7A}" destId="{A4676EE3-1388-4A96-8EBC-BA96524855EB}" srcOrd="0" destOrd="0" parTransId="{C64B2561-829D-403A-9C61-0F2711C59CAA}" sibTransId="{FEDFD142-73DB-43FB-BB9D-D769217F9C79}"/>
    <dgm:cxn modelId="{770639B7-A6AE-4DA1-9747-422FD3680639}" srcId="{BF23407A-E12C-42EA-BEE8-357B71F37F7A}" destId="{BBA8612B-554B-4D81-B42B-305B896045E9}" srcOrd="1" destOrd="0" parTransId="{33826C69-6F9C-4B9E-B4E6-53F12C657849}" sibTransId="{37A6B4EF-E6DB-4028-8B34-9074D49EFDC3}"/>
    <dgm:cxn modelId="{04EC697B-BAC4-4583-A549-2878AB40E95D}" type="presOf" srcId="{9C42223F-3BCF-4C58-B638-5E31D4EDC17F}" destId="{C43BE2F0-AE8E-4F7D-85CF-A9EABD861A34}" srcOrd="0" destOrd="1" presId="urn:microsoft.com/office/officeart/2005/8/layout/hList1"/>
    <dgm:cxn modelId="{C6472C58-1D6C-4ADE-84A4-89D4DD8CBCFA}" type="presOf" srcId="{BF23407A-E12C-42EA-BEE8-357B71F37F7A}" destId="{D904EE47-3217-4383-B6B1-797AABE585A6}" srcOrd="0" destOrd="0" presId="urn:microsoft.com/office/officeart/2005/8/layout/hList1"/>
    <dgm:cxn modelId="{214EFF43-64C4-4A87-8617-707EA66603F9}" type="presOf" srcId="{8E712035-2FE1-4210-ADF4-B46E208D11C2}" destId="{FE6EEF1B-0869-462C-B722-FA638CAA8C48}" srcOrd="0" destOrd="4" presId="urn:microsoft.com/office/officeart/2005/8/layout/hList1"/>
    <dgm:cxn modelId="{350C072B-89B6-4E45-BE84-73EFB4309D33}" srcId="{7485AA6E-1E81-40CA-8843-D6421DFC04DC}" destId="{43A81377-4E0A-4F03-8144-2C052B7C119C}" srcOrd="0" destOrd="0" parTransId="{6D77259A-3FD8-4EAC-AFD7-3D9D16563614}" sibTransId="{3CDA83E0-8094-4B26-961E-330F9650CCE5}"/>
    <dgm:cxn modelId="{649D6F4F-8E74-4A5C-9AB5-D4929459B43D}" srcId="{017BDA6D-6DBF-4A87-8DA9-F5F53AA1C7BC}" destId="{7485AA6E-1E81-40CA-8843-D6421DFC04DC}" srcOrd="1" destOrd="0" parTransId="{4EFCF28D-63D0-47F8-8FA4-B2DA5D2DAF04}" sibTransId="{4A8F9AA6-B9C3-44C6-9672-F4DA87FCC091}"/>
    <dgm:cxn modelId="{2DD84095-9D87-4593-A840-A63FAC897650}" type="presOf" srcId="{BBA8612B-554B-4D81-B42B-305B896045E9}" destId="{FE6EEF1B-0869-462C-B722-FA638CAA8C48}" srcOrd="0" destOrd="1" presId="urn:microsoft.com/office/officeart/2005/8/layout/hList1"/>
    <dgm:cxn modelId="{DA5F352A-ABFB-4F74-A0F6-21FCFF93BDB7}" srcId="{2D1EA256-E042-4634-A9EE-BF9CF5D17ED6}" destId="{8E712035-2FE1-4210-ADF4-B46E208D11C2}" srcOrd="1" destOrd="0" parTransId="{A6C2F77A-345E-48C6-BEDD-FD66DE75C6E1}" sibTransId="{FD82DFD5-DE14-415F-B67B-8B8B18E6B876}"/>
    <dgm:cxn modelId="{EFC13A5C-25E1-4B04-B476-BABFA46D03B2}" type="presOf" srcId="{2D1EA256-E042-4634-A9EE-BF9CF5D17ED6}" destId="{FE6EEF1B-0869-462C-B722-FA638CAA8C48}" srcOrd="0" destOrd="2" presId="urn:microsoft.com/office/officeart/2005/8/layout/hList1"/>
    <dgm:cxn modelId="{0C335B7E-727F-405C-A775-C3CD0B5E78DA}" type="presOf" srcId="{43A81377-4E0A-4F03-8144-2C052B7C119C}" destId="{D8ADD293-E47B-4315-B02E-252C29919FE0}" srcOrd="0" destOrd="0" presId="urn:microsoft.com/office/officeart/2005/8/layout/hList1"/>
    <dgm:cxn modelId="{93FB1B3B-363E-4E89-ABAE-5204F6407560}" type="presOf" srcId="{870BB0BD-67DA-452B-B00B-F8C02D786222}" destId="{D8ADD293-E47B-4315-B02E-252C29919FE0}" srcOrd="0" destOrd="2" presId="urn:microsoft.com/office/officeart/2005/8/layout/hList1"/>
    <dgm:cxn modelId="{8FA6D3A2-769A-474B-BF39-CF24F3442BD3}" srcId="{2D1EA256-E042-4634-A9EE-BF9CF5D17ED6}" destId="{BBE865AD-A844-4759-8A77-6A9C38FF1F9E}" srcOrd="4" destOrd="0" parTransId="{29D39B3F-CB48-431F-9B1B-3D11FA5252BC}" sibTransId="{C35FBF12-2103-48F2-A4E6-B5A585BCE368}"/>
    <dgm:cxn modelId="{051299AB-4081-4154-B36C-52541A56D968}" srcId="{2D1EA256-E042-4634-A9EE-BF9CF5D17ED6}" destId="{4A054D39-4F01-4B37-97BE-63854703494E}" srcOrd="0" destOrd="0" parTransId="{6E7DB7EF-D3BD-4038-9F46-8C340E9734AC}" sibTransId="{EED14CC7-BDBE-41DB-AB79-8762707EEE7F}"/>
    <dgm:cxn modelId="{E34D4ED5-573F-4DFF-8E65-F57B9057516D}" type="presOf" srcId="{7485AA6E-1E81-40CA-8843-D6421DFC04DC}" destId="{A79C960E-9583-4BCF-9451-9DA5BCB9F208}" srcOrd="0" destOrd="0" presId="urn:microsoft.com/office/officeart/2005/8/layout/hList1"/>
    <dgm:cxn modelId="{213292F4-90A5-4DE3-8535-5096530FE873}" type="presOf" srcId="{A4676EE3-1388-4A96-8EBC-BA96524855EB}" destId="{FE6EEF1B-0869-462C-B722-FA638CAA8C48}" srcOrd="0" destOrd="0" presId="urn:microsoft.com/office/officeart/2005/8/layout/hList1"/>
    <dgm:cxn modelId="{2220A15F-64D5-47D4-938C-444BAAC33449}" type="presOf" srcId="{017BDA6D-6DBF-4A87-8DA9-F5F53AA1C7BC}" destId="{B4A0DF28-46AE-44E2-AB9A-0752A42EDFF2}" srcOrd="0" destOrd="0" presId="urn:microsoft.com/office/officeart/2005/8/layout/hList1"/>
    <dgm:cxn modelId="{EC0FFF6C-400C-4CF8-963C-1C78C00B7953}" type="presParOf" srcId="{B4A0DF28-46AE-44E2-AB9A-0752A42EDFF2}" destId="{167FCC08-C6AF-47E8-89CA-8DD78D3C469F}" srcOrd="0" destOrd="0" presId="urn:microsoft.com/office/officeart/2005/8/layout/hList1"/>
    <dgm:cxn modelId="{379EF6DD-EFC8-4A2B-8B9A-45863C477EDD}" type="presParOf" srcId="{167FCC08-C6AF-47E8-89CA-8DD78D3C469F}" destId="{F23E330B-F26E-4595-9B4C-4416F4C0C715}" srcOrd="0" destOrd="0" presId="urn:microsoft.com/office/officeart/2005/8/layout/hList1"/>
    <dgm:cxn modelId="{5AADE16D-F0CA-4FF2-9142-9500439B34F0}" type="presParOf" srcId="{167FCC08-C6AF-47E8-89CA-8DD78D3C469F}" destId="{C43BE2F0-AE8E-4F7D-85CF-A9EABD861A34}" srcOrd="1" destOrd="0" presId="urn:microsoft.com/office/officeart/2005/8/layout/hList1"/>
    <dgm:cxn modelId="{587A72E1-126B-4B53-9A42-7D723B8ABA93}" type="presParOf" srcId="{B4A0DF28-46AE-44E2-AB9A-0752A42EDFF2}" destId="{3C85D615-2A66-4E1B-95D8-EBB1F8F7832D}" srcOrd="1" destOrd="0" presId="urn:microsoft.com/office/officeart/2005/8/layout/hList1"/>
    <dgm:cxn modelId="{16CF6BCD-A5F5-41A3-83C7-4B75C3D68E17}" type="presParOf" srcId="{B4A0DF28-46AE-44E2-AB9A-0752A42EDFF2}" destId="{0D9E4F50-D024-40C0-87AC-31FC4EACBDAE}" srcOrd="2" destOrd="0" presId="urn:microsoft.com/office/officeart/2005/8/layout/hList1"/>
    <dgm:cxn modelId="{6E5EDF65-F62E-4599-BAE8-85FAE1E80E77}" type="presParOf" srcId="{0D9E4F50-D024-40C0-87AC-31FC4EACBDAE}" destId="{A79C960E-9583-4BCF-9451-9DA5BCB9F208}" srcOrd="0" destOrd="0" presId="urn:microsoft.com/office/officeart/2005/8/layout/hList1"/>
    <dgm:cxn modelId="{326E2229-BDB1-4F43-A8DC-1ECF85FB8399}" type="presParOf" srcId="{0D9E4F50-D024-40C0-87AC-31FC4EACBDAE}" destId="{D8ADD293-E47B-4315-B02E-252C29919FE0}" srcOrd="1" destOrd="0" presId="urn:microsoft.com/office/officeart/2005/8/layout/hList1"/>
    <dgm:cxn modelId="{E6ED27BA-F804-4877-A123-22FC89F6F46D}" type="presParOf" srcId="{B4A0DF28-46AE-44E2-AB9A-0752A42EDFF2}" destId="{21FADDE4-05AA-4259-AE7D-AC3D8111C06C}" srcOrd="3" destOrd="0" presId="urn:microsoft.com/office/officeart/2005/8/layout/hList1"/>
    <dgm:cxn modelId="{2B897F60-5DB6-4005-A84C-3B050139C842}" type="presParOf" srcId="{B4A0DF28-46AE-44E2-AB9A-0752A42EDFF2}" destId="{88E79E7E-9386-4036-A785-E391BE271AD5}" srcOrd="4" destOrd="0" presId="urn:microsoft.com/office/officeart/2005/8/layout/hList1"/>
    <dgm:cxn modelId="{78DBAAD7-E49C-43E1-89F8-E7608B1CC45E}" type="presParOf" srcId="{88E79E7E-9386-4036-A785-E391BE271AD5}" destId="{D904EE47-3217-4383-B6B1-797AABE585A6}" srcOrd="0" destOrd="0" presId="urn:microsoft.com/office/officeart/2005/8/layout/hList1"/>
    <dgm:cxn modelId="{C939A7A8-3512-4159-893D-ECF8C4D6D713}" type="presParOf" srcId="{88E79E7E-9386-4036-A785-E391BE271AD5}" destId="{FE6EEF1B-0869-462C-B722-FA638CAA8C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7BDA6D-6DBF-4A87-8DA9-F5F53AA1C7B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0935947-7359-4245-AB84-1F481CCD3945}">
      <dgm:prSet phldrT="[Testo]"/>
      <dgm:spPr>
        <a:solidFill>
          <a:srgbClr val="183D95"/>
        </a:solidFill>
      </dgm:spPr>
      <dgm:t>
        <a:bodyPr/>
        <a:lstStyle/>
        <a:p>
          <a:r>
            <a:rPr lang="it-IT" dirty="0"/>
            <a:t>Vecchiaia anticipata</a:t>
          </a:r>
        </a:p>
      </dgm:t>
    </dgm:pt>
    <dgm:pt modelId="{04DB5708-065E-4E4C-97DC-0055DB7C64DD}" type="parTrans" cxnId="{103D2CCC-A5A0-4749-9903-B209263E87BA}">
      <dgm:prSet/>
      <dgm:spPr/>
      <dgm:t>
        <a:bodyPr/>
        <a:lstStyle/>
        <a:p>
          <a:endParaRPr lang="it-IT"/>
        </a:p>
      </dgm:t>
    </dgm:pt>
    <dgm:pt modelId="{DB5DA903-E353-4249-9582-DB3339F33B75}" type="sibTrans" cxnId="{103D2CCC-A5A0-4749-9903-B209263E87BA}">
      <dgm:prSet/>
      <dgm:spPr/>
      <dgm:t>
        <a:bodyPr/>
        <a:lstStyle/>
        <a:p>
          <a:endParaRPr lang="it-IT"/>
        </a:p>
      </dgm:t>
    </dgm:pt>
    <dgm:pt modelId="{E61C6511-156B-408E-8E7E-189E08B21345}">
      <dgm:prSet phldrT="[Testo]" custT="1"/>
      <dgm:spPr/>
      <dgm:t>
        <a:bodyPr/>
        <a:lstStyle/>
        <a:p>
          <a:pPr rtl="0"/>
          <a:r>
            <a:rPr lang="it-IT" sz="1300" dirty="0">
              <a:solidFill>
                <a:srgbClr val="183D95"/>
              </a:solidFill>
            </a:rPr>
            <a:t>Retributivo fino al 2009</a:t>
          </a:r>
        </a:p>
      </dgm:t>
    </dgm:pt>
    <dgm:pt modelId="{618A7B5F-379E-48B2-B1DB-9E89089422FC}" type="parTrans" cxnId="{84B8FAE2-774E-4481-802B-D8D7EBFB5E7F}">
      <dgm:prSet/>
      <dgm:spPr/>
      <dgm:t>
        <a:bodyPr/>
        <a:lstStyle/>
        <a:p>
          <a:endParaRPr lang="it-IT"/>
        </a:p>
      </dgm:t>
    </dgm:pt>
    <dgm:pt modelId="{FF5A83B2-3E38-4B84-8D4F-757608FE4DB7}" type="sibTrans" cxnId="{84B8FAE2-774E-4481-802B-D8D7EBFB5E7F}">
      <dgm:prSet/>
      <dgm:spPr/>
      <dgm:t>
        <a:bodyPr/>
        <a:lstStyle/>
        <a:p>
          <a:endParaRPr lang="it-IT"/>
        </a:p>
      </dgm:t>
    </dgm:pt>
    <dgm:pt modelId="{7485AA6E-1E81-40CA-8843-D6421DFC04DC}">
      <dgm:prSet phldrT="[Testo]"/>
      <dgm:spPr>
        <a:solidFill>
          <a:srgbClr val="7030A0"/>
        </a:solidFill>
        <a:ln>
          <a:noFill/>
        </a:ln>
      </dgm:spPr>
      <dgm:t>
        <a:bodyPr/>
        <a:lstStyle/>
        <a:p>
          <a:r>
            <a:rPr lang="it-IT" dirty="0"/>
            <a:t>Vecchiaia reddituale </a:t>
          </a:r>
        </a:p>
      </dgm:t>
    </dgm:pt>
    <dgm:pt modelId="{4EFCF28D-63D0-47F8-8FA4-B2DA5D2DAF04}" type="parTrans" cxnId="{649D6F4F-8E74-4A5C-9AB5-D4929459B43D}">
      <dgm:prSet/>
      <dgm:spPr/>
      <dgm:t>
        <a:bodyPr/>
        <a:lstStyle/>
        <a:p>
          <a:endParaRPr lang="it-IT"/>
        </a:p>
      </dgm:t>
    </dgm:pt>
    <dgm:pt modelId="{4A8F9AA6-B9C3-44C6-9672-F4DA87FCC091}" type="sibTrans" cxnId="{649D6F4F-8E74-4A5C-9AB5-D4929459B43D}">
      <dgm:prSet/>
      <dgm:spPr/>
      <dgm:t>
        <a:bodyPr/>
        <a:lstStyle/>
        <a:p>
          <a:endParaRPr lang="it-IT"/>
        </a:p>
      </dgm:t>
    </dgm:pt>
    <dgm:pt modelId="{43A81377-4E0A-4F03-8144-2C052B7C119C}">
      <dgm:prSet phldrT="[Testo]" custT="1"/>
      <dgm:spPr/>
      <dgm:t>
        <a:bodyPr/>
        <a:lstStyle/>
        <a:p>
          <a:pPr rtl="0"/>
          <a:r>
            <a:rPr lang="it-IT" sz="1300" dirty="0">
              <a:solidFill>
                <a:srgbClr val="183D95"/>
              </a:solidFill>
            </a:rPr>
            <a:t>Retributivo</a:t>
          </a:r>
        </a:p>
      </dgm:t>
    </dgm:pt>
    <dgm:pt modelId="{6D77259A-3FD8-4EAC-AFD7-3D9D16563614}" type="parTrans" cxnId="{350C072B-89B6-4E45-BE84-73EFB4309D33}">
      <dgm:prSet/>
      <dgm:spPr/>
      <dgm:t>
        <a:bodyPr/>
        <a:lstStyle/>
        <a:p>
          <a:endParaRPr lang="it-IT"/>
        </a:p>
      </dgm:t>
    </dgm:pt>
    <dgm:pt modelId="{3CDA83E0-8094-4B26-961E-330F9650CCE5}" type="sibTrans" cxnId="{350C072B-89B6-4E45-BE84-73EFB4309D33}">
      <dgm:prSet/>
      <dgm:spPr/>
      <dgm:t>
        <a:bodyPr/>
        <a:lstStyle/>
        <a:p>
          <a:endParaRPr lang="it-IT"/>
        </a:p>
      </dgm:t>
    </dgm:pt>
    <dgm:pt modelId="{BF23407A-E12C-42EA-BEE8-357B71F37F7A}">
      <dgm:prSet phldrT="[Testo]"/>
      <dgm:spPr>
        <a:solidFill>
          <a:srgbClr val="D01F73"/>
        </a:solidFill>
        <a:ln>
          <a:noFill/>
        </a:ln>
      </dgm:spPr>
      <dgm:t>
        <a:bodyPr/>
        <a:lstStyle/>
        <a:p>
          <a:r>
            <a:rPr lang="it-IT" dirty="0"/>
            <a:t>Vecchiaia contributiva</a:t>
          </a:r>
        </a:p>
      </dgm:t>
    </dgm:pt>
    <dgm:pt modelId="{0087769B-8D0A-4CB0-A05E-5E7CCA77DA27}" type="parTrans" cxnId="{7156E9F4-E140-45FD-B260-EF729D6AF8D1}">
      <dgm:prSet/>
      <dgm:spPr/>
      <dgm:t>
        <a:bodyPr/>
        <a:lstStyle/>
        <a:p>
          <a:endParaRPr lang="it-IT"/>
        </a:p>
      </dgm:t>
    </dgm:pt>
    <dgm:pt modelId="{9F8628FC-EA99-4D63-ACD8-6E086E19E4C4}" type="sibTrans" cxnId="{7156E9F4-E140-45FD-B260-EF729D6AF8D1}">
      <dgm:prSet/>
      <dgm:spPr/>
      <dgm:t>
        <a:bodyPr/>
        <a:lstStyle/>
        <a:p>
          <a:endParaRPr lang="it-IT"/>
        </a:p>
      </dgm:t>
    </dgm:pt>
    <dgm:pt modelId="{A4676EE3-1388-4A96-8EBC-BA96524855EB}">
      <dgm:prSet phldrT="[Testo]"/>
      <dgm:spPr/>
      <dgm:t>
        <a:bodyPr/>
        <a:lstStyle/>
        <a:p>
          <a:pPr algn="l" rtl="0"/>
          <a:r>
            <a:rPr lang="it-IT" dirty="0">
              <a:solidFill>
                <a:srgbClr val="183D95"/>
              </a:solidFill>
            </a:rPr>
            <a:t>Contributivo</a:t>
          </a:r>
        </a:p>
      </dgm:t>
    </dgm:pt>
    <dgm:pt modelId="{C64B2561-829D-403A-9C61-0F2711C59CAA}" type="parTrans" cxnId="{F4CDD21B-9DFB-4502-94B5-A5231B9993C3}">
      <dgm:prSet/>
      <dgm:spPr/>
      <dgm:t>
        <a:bodyPr/>
        <a:lstStyle/>
        <a:p>
          <a:endParaRPr lang="it-IT"/>
        </a:p>
      </dgm:t>
    </dgm:pt>
    <dgm:pt modelId="{FEDFD142-73DB-43FB-BB9D-D769217F9C79}" type="sibTrans" cxnId="{F4CDD21B-9DFB-4502-94B5-A5231B9993C3}">
      <dgm:prSet/>
      <dgm:spPr/>
      <dgm:t>
        <a:bodyPr/>
        <a:lstStyle/>
        <a:p>
          <a:endParaRPr lang="it-IT"/>
        </a:p>
      </dgm:t>
    </dgm:pt>
    <dgm:pt modelId="{BBE865AD-A844-4759-8A77-6A9C38FF1F9E}">
      <dgm:prSet phldrT="[Testo]"/>
      <dgm:spPr/>
      <dgm:t>
        <a:bodyPr/>
        <a:lstStyle/>
        <a:p>
          <a:pPr algn="l"/>
          <a:endParaRPr lang="it-IT" dirty="0"/>
        </a:p>
      </dgm:t>
    </dgm:pt>
    <dgm:pt modelId="{29D39B3F-CB48-431F-9B1B-3D11FA5252BC}" type="parTrans" cxnId="{8FA6D3A2-769A-474B-BF39-CF24F3442BD3}">
      <dgm:prSet/>
      <dgm:spPr/>
      <dgm:t>
        <a:bodyPr/>
        <a:lstStyle/>
        <a:p>
          <a:endParaRPr lang="it-IT"/>
        </a:p>
      </dgm:t>
    </dgm:pt>
    <dgm:pt modelId="{C35FBF12-2103-48F2-A4E6-B5A585BCE368}" type="sibTrans" cxnId="{8FA6D3A2-769A-474B-BF39-CF24F3442BD3}">
      <dgm:prSet/>
      <dgm:spPr/>
      <dgm:t>
        <a:bodyPr/>
        <a:lstStyle/>
        <a:p>
          <a:endParaRPr lang="it-IT"/>
        </a:p>
      </dgm:t>
    </dgm:pt>
    <dgm:pt modelId="{B0722E97-EC10-4350-A768-811C6F613163}">
      <dgm:prSet custT="1"/>
      <dgm:spPr/>
      <dgm:t>
        <a:bodyPr/>
        <a:lstStyle/>
        <a:p>
          <a:pPr rtl="0"/>
          <a:r>
            <a:rPr lang="it-IT" sz="1300" dirty="0">
              <a:solidFill>
                <a:srgbClr val="183D95"/>
              </a:solidFill>
            </a:rPr>
            <a:t>Contributivo dal 2010</a:t>
          </a:r>
        </a:p>
      </dgm:t>
    </dgm:pt>
    <dgm:pt modelId="{264581FE-6BD1-4B01-8E26-7D15F2B9FCF4}" type="parTrans" cxnId="{D0F07163-3673-4B11-A202-F0A3E8F15FD9}">
      <dgm:prSet/>
      <dgm:spPr/>
      <dgm:t>
        <a:bodyPr/>
        <a:lstStyle/>
        <a:p>
          <a:endParaRPr lang="it-IT"/>
        </a:p>
      </dgm:t>
    </dgm:pt>
    <dgm:pt modelId="{004AC52D-D3EC-4A67-85DD-D8BFB563E516}" type="sibTrans" cxnId="{D0F07163-3673-4B11-A202-F0A3E8F15FD9}">
      <dgm:prSet/>
      <dgm:spPr/>
      <dgm:t>
        <a:bodyPr/>
        <a:lstStyle/>
        <a:p>
          <a:endParaRPr lang="it-IT"/>
        </a:p>
      </dgm:t>
    </dgm:pt>
    <dgm:pt modelId="{B00517DF-A631-4191-A7F9-EE8F05A182F3}">
      <dgm:prSet custT="1"/>
      <dgm:spPr/>
      <dgm:t>
        <a:bodyPr/>
        <a:lstStyle/>
        <a:p>
          <a:pPr rtl="0"/>
          <a:r>
            <a:rPr lang="it-IT" sz="1300" dirty="0">
              <a:solidFill>
                <a:srgbClr val="183D95"/>
              </a:solidFill>
            </a:rPr>
            <a:t>(Media  dei più elevati  30 redditi su 35</a:t>
          </a:r>
          <a:r>
            <a:rPr lang="it-IT" sz="1100" dirty="0"/>
            <a:t>)</a:t>
          </a:r>
        </a:p>
      </dgm:t>
    </dgm:pt>
    <dgm:pt modelId="{BEBECEE8-3AE2-4AB8-82A8-16385B8B126C}" type="parTrans" cxnId="{4DEC915F-159D-432C-BA12-8A0DCEBE8B4F}">
      <dgm:prSet/>
      <dgm:spPr/>
      <dgm:t>
        <a:bodyPr/>
        <a:lstStyle/>
        <a:p>
          <a:endParaRPr lang="it-IT"/>
        </a:p>
      </dgm:t>
    </dgm:pt>
    <dgm:pt modelId="{ACDD2E11-C55F-4038-8CA2-A43E895C547B}" type="sibTrans" cxnId="{4DEC915F-159D-432C-BA12-8A0DCEBE8B4F}">
      <dgm:prSet/>
      <dgm:spPr/>
      <dgm:t>
        <a:bodyPr/>
        <a:lstStyle/>
        <a:p>
          <a:endParaRPr lang="it-IT"/>
        </a:p>
      </dgm:t>
    </dgm:pt>
    <dgm:pt modelId="{66235F5E-AC57-4A93-8871-39F3691CBE21}">
      <dgm:prSet/>
      <dgm:spPr/>
      <dgm:t>
        <a:bodyPr/>
        <a:lstStyle/>
        <a:p>
          <a:pPr rtl="0"/>
          <a:r>
            <a:rPr lang="it-IT" dirty="0">
              <a:solidFill>
                <a:srgbClr val="183D95"/>
              </a:solidFill>
            </a:rPr>
            <a:t>Sommatoria dei contributi annualmente versati - rivalutati sulla base del tasso annuo di capitalizzazione derivante dalla variazione media quinquennale del PIL determinata dall'Istat - moltiplicata per il coefficiente di trasformazione</a:t>
          </a:r>
        </a:p>
      </dgm:t>
    </dgm:pt>
    <dgm:pt modelId="{99E8C4A6-9C4E-410A-9FAB-C664A5918F48}" type="parTrans" cxnId="{8196620D-68D4-440E-A94C-BC5E01525F82}">
      <dgm:prSet/>
      <dgm:spPr/>
      <dgm:t>
        <a:bodyPr/>
        <a:lstStyle/>
        <a:p>
          <a:endParaRPr lang="it-IT"/>
        </a:p>
      </dgm:t>
    </dgm:pt>
    <dgm:pt modelId="{ED8A32D4-3AFB-4402-BA9F-0CDF0313988C}" type="sibTrans" cxnId="{8196620D-68D4-440E-A94C-BC5E01525F82}">
      <dgm:prSet/>
      <dgm:spPr/>
      <dgm:t>
        <a:bodyPr/>
        <a:lstStyle/>
        <a:p>
          <a:endParaRPr lang="it-IT"/>
        </a:p>
      </dgm:t>
    </dgm:pt>
    <dgm:pt modelId="{B4A0DF28-46AE-44E2-AB9A-0752A42EDFF2}" type="pres">
      <dgm:prSet presAssocID="{017BDA6D-6DBF-4A87-8DA9-F5F53AA1C7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67FCC08-C6AF-47E8-89CA-8DD78D3C469F}" type="pres">
      <dgm:prSet presAssocID="{70935947-7359-4245-AB84-1F481CCD3945}" presName="composite" presStyleCnt="0"/>
      <dgm:spPr/>
    </dgm:pt>
    <dgm:pt modelId="{F23E330B-F26E-4595-9B4C-4416F4C0C715}" type="pres">
      <dgm:prSet presAssocID="{70935947-7359-4245-AB84-1F481CCD394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3BE2F0-AE8E-4F7D-85CF-A9EABD861A34}" type="pres">
      <dgm:prSet presAssocID="{70935947-7359-4245-AB84-1F481CCD394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85D615-2A66-4E1B-95D8-EBB1F8F7832D}" type="pres">
      <dgm:prSet presAssocID="{DB5DA903-E353-4249-9582-DB3339F33B75}" presName="space" presStyleCnt="0"/>
      <dgm:spPr/>
    </dgm:pt>
    <dgm:pt modelId="{0D9E4F50-D024-40C0-87AC-31FC4EACBDAE}" type="pres">
      <dgm:prSet presAssocID="{7485AA6E-1E81-40CA-8843-D6421DFC04DC}" presName="composite" presStyleCnt="0"/>
      <dgm:spPr/>
    </dgm:pt>
    <dgm:pt modelId="{A79C960E-9583-4BCF-9451-9DA5BCB9F208}" type="pres">
      <dgm:prSet presAssocID="{7485AA6E-1E81-40CA-8843-D6421DFC04D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ADD293-E47B-4315-B02E-252C29919FE0}" type="pres">
      <dgm:prSet presAssocID="{7485AA6E-1E81-40CA-8843-D6421DFC04D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FADDE4-05AA-4259-AE7D-AC3D8111C06C}" type="pres">
      <dgm:prSet presAssocID="{4A8F9AA6-B9C3-44C6-9672-F4DA87FCC091}" presName="space" presStyleCnt="0"/>
      <dgm:spPr/>
    </dgm:pt>
    <dgm:pt modelId="{88E79E7E-9386-4036-A785-E391BE271AD5}" type="pres">
      <dgm:prSet presAssocID="{BF23407A-E12C-42EA-BEE8-357B71F37F7A}" presName="composite" presStyleCnt="0"/>
      <dgm:spPr/>
    </dgm:pt>
    <dgm:pt modelId="{D904EE47-3217-4383-B6B1-797AABE585A6}" type="pres">
      <dgm:prSet presAssocID="{BF23407A-E12C-42EA-BEE8-357B71F37F7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6EEF1B-0869-462C-B722-FA638CAA8C48}" type="pres">
      <dgm:prSet presAssocID="{BF23407A-E12C-42EA-BEE8-357B71F37F7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D2CAF5-381C-4F22-B5B2-A3F7825CB0FA}" type="presOf" srcId="{B0722E97-EC10-4350-A768-811C6F613163}" destId="{C43BE2F0-AE8E-4F7D-85CF-A9EABD861A34}" srcOrd="0" destOrd="1" presId="urn:microsoft.com/office/officeart/2005/8/layout/hList1"/>
    <dgm:cxn modelId="{4DEC915F-159D-432C-BA12-8A0DCEBE8B4F}" srcId="{7485AA6E-1E81-40CA-8843-D6421DFC04DC}" destId="{B00517DF-A631-4191-A7F9-EE8F05A182F3}" srcOrd="1" destOrd="0" parTransId="{BEBECEE8-3AE2-4AB8-82A8-16385B8B126C}" sibTransId="{ACDD2E11-C55F-4038-8CA2-A43E895C547B}"/>
    <dgm:cxn modelId="{84B8FAE2-774E-4481-802B-D8D7EBFB5E7F}" srcId="{70935947-7359-4245-AB84-1F481CCD3945}" destId="{E61C6511-156B-408E-8E7E-189E08B21345}" srcOrd="0" destOrd="0" parTransId="{618A7B5F-379E-48B2-B1DB-9E89089422FC}" sibTransId="{FF5A83B2-3E38-4B84-8D4F-757608FE4DB7}"/>
    <dgm:cxn modelId="{0C335B7E-727F-405C-A775-C3CD0B5E78DA}" type="presOf" srcId="{43A81377-4E0A-4F03-8144-2C052B7C119C}" destId="{D8ADD293-E47B-4315-B02E-252C29919FE0}" srcOrd="0" destOrd="0" presId="urn:microsoft.com/office/officeart/2005/8/layout/hList1"/>
    <dgm:cxn modelId="{E34D4ED5-573F-4DFF-8E65-F57B9057516D}" type="presOf" srcId="{7485AA6E-1E81-40CA-8843-D6421DFC04DC}" destId="{A79C960E-9583-4BCF-9451-9DA5BCB9F208}" srcOrd="0" destOrd="0" presId="urn:microsoft.com/office/officeart/2005/8/layout/hList1"/>
    <dgm:cxn modelId="{2220A15F-64D5-47D4-938C-444BAAC33449}" type="presOf" srcId="{017BDA6D-6DBF-4A87-8DA9-F5F53AA1C7BC}" destId="{B4A0DF28-46AE-44E2-AB9A-0752A42EDFF2}" srcOrd="0" destOrd="0" presId="urn:microsoft.com/office/officeart/2005/8/layout/hList1"/>
    <dgm:cxn modelId="{103D2CCC-A5A0-4749-9903-B209263E87BA}" srcId="{017BDA6D-6DBF-4A87-8DA9-F5F53AA1C7BC}" destId="{70935947-7359-4245-AB84-1F481CCD3945}" srcOrd="0" destOrd="0" parTransId="{04DB5708-065E-4E4C-97DC-0055DB7C64DD}" sibTransId="{DB5DA903-E353-4249-9582-DB3339F33B75}"/>
    <dgm:cxn modelId="{213292F4-90A5-4DE3-8535-5096530FE873}" type="presOf" srcId="{A4676EE3-1388-4A96-8EBC-BA96524855EB}" destId="{FE6EEF1B-0869-462C-B722-FA638CAA8C48}" srcOrd="0" destOrd="0" presId="urn:microsoft.com/office/officeart/2005/8/layout/hList1"/>
    <dgm:cxn modelId="{683977D8-E3F4-45F9-8CEB-0007D5CD8962}" type="presOf" srcId="{BBE865AD-A844-4759-8A77-6A9C38FF1F9E}" destId="{FE6EEF1B-0869-462C-B722-FA638CAA8C48}" srcOrd="0" destOrd="2" presId="urn:microsoft.com/office/officeart/2005/8/layout/hList1"/>
    <dgm:cxn modelId="{C33D4C9B-6BB5-4349-819B-21D93E2D4ED5}" type="presOf" srcId="{70935947-7359-4245-AB84-1F481CCD3945}" destId="{F23E330B-F26E-4595-9B4C-4416F4C0C715}" srcOrd="0" destOrd="0" presId="urn:microsoft.com/office/officeart/2005/8/layout/hList1"/>
    <dgm:cxn modelId="{D963AB70-58C2-4BF4-B873-9779C2EF201F}" type="presOf" srcId="{66235F5E-AC57-4A93-8871-39F3691CBE21}" destId="{FE6EEF1B-0869-462C-B722-FA638CAA8C48}" srcOrd="0" destOrd="1" presId="urn:microsoft.com/office/officeart/2005/8/layout/hList1"/>
    <dgm:cxn modelId="{F4CDD21B-9DFB-4502-94B5-A5231B9993C3}" srcId="{BF23407A-E12C-42EA-BEE8-357B71F37F7A}" destId="{A4676EE3-1388-4A96-8EBC-BA96524855EB}" srcOrd="0" destOrd="0" parTransId="{C64B2561-829D-403A-9C61-0F2711C59CAA}" sibTransId="{FEDFD142-73DB-43FB-BB9D-D769217F9C79}"/>
    <dgm:cxn modelId="{33EB2E8E-6EED-4A6A-83DE-1787DCE5D78F}" type="presOf" srcId="{E61C6511-156B-408E-8E7E-189E08B21345}" destId="{C43BE2F0-AE8E-4F7D-85CF-A9EABD861A34}" srcOrd="0" destOrd="0" presId="urn:microsoft.com/office/officeart/2005/8/layout/hList1"/>
    <dgm:cxn modelId="{961CD1C5-FB24-4583-AD02-104499A73660}" type="presOf" srcId="{B00517DF-A631-4191-A7F9-EE8F05A182F3}" destId="{D8ADD293-E47B-4315-B02E-252C29919FE0}" srcOrd="0" destOrd="1" presId="urn:microsoft.com/office/officeart/2005/8/layout/hList1"/>
    <dgm:cxn modelId="{D0F07163-3673-4B11-A202-F0A3E8F15FD9}" srcId="{70935947-7359-4245-AB84-1F481CCD3945}" destId="{B0722E97-EC10-4350-A768-811C6F613163}" srcOrd="1" destOrd="0" parTransId="{264581FE-6BD1-4B01-8E26-7D15F2B9FCF4}" sibTransId="{004AC52D-D3EC-4A67-85DD-D8BFB563E516}"/>
    <dgm:cxn modelId="{649D6F4F-8E74-4A5C-9AB5-D4929459B43D}" srcId="{017BDA6D-6DBF-4A87-8DA9-F5F53AA1C7BC}" destId="{7485AA6E-1E81-40CA-8843-D6421DFC04DC}" srcOrd="1" destOrd="0" parTransId="{4EFCF28D-63D0-47F8-8FA4-B2DA5D2DAF04}" sibTransId="{4A8F9AA6-B9C3-44C6-9672-F4DA87FCC091}"/>
    <dgm:cxn modelId="{8196620D-68D4-440E-A94C-BC5E01525F82}" srcId="{BF23407A-E12C-42EA-BEE8-357B71F37F7A}" destId="{66235F5E-AC57-4A93-8871-39F3691CBE21}" srcOrd="1" destOrd="0" parTransId="{99E8C4A6-9C4E-410A-9FAB-C664A5918F48}" sibTransId="{ED8A32D4-3AFB-4402-BA9F-0CDF0313988C}"/>
    <dgm:cxn modelId="{C6472C58-1D6C-4ADE-84A4-89D4DD8CBCFA}" type="presOf" srcId="{BF23407A-E12C-42EA-BEE8-357B71F37F7A}" destId="{D904EE47-3217-4383-B6B1-797AABE585A6}" srcOrd="0" destOrd="0" presId="urn:microsoft.com/office/officeart/2005/8/layout/hList1"/>
    <dgm:cxn modelId="{8FA6D3A2-769A-474B-BF39-CF24F3442BD3}" srcId="{BF23407A-E12C-42EA-BEE8-357B71F37F7A}" destId="{BBE865AD-A844-4759-8A77-6A9C38FF1F9E}" srcOrd="2" destOrd="0" parTransId="{29D39B3F-CB48-431F-9B1B-3D11FA5252BC}" sibTransId="{C35FBF12-2103-48F2-A4E6-B5A585BCE368}"/>
    <dgm:cxn modelId="{7156E9F4-E140-45FD-B260-EF729D6AF8D1}" srcId="{017BDA6D-6DBF-4A87-8DA9-F5F53AA1C7BC}" destId="{BF23407A-E12C-42EA-BEE8-357B71F37F7A}" srcOrd="2" destOrd="0" parTransId="{0087769B-8D0A-4CB0-A05E-5E7CCA77DA27}" sibTransId="{9F8628FC-EA99-4D63-ACD8-6E086E19E4C4}"/>
    <dgm:cxn modelId="{350C072B-89B6-4E45-BE84-73EFB4309D33}" srcId="{7485AA6E-1E81-40CA-8843-D6421DFC04DC}" destId="{43A81377-4E0A-4F03-8144-2C052B7C119C}" srcOrd="0" destOrd="0" parTransId="{6D77259A-3FD8-4EAC-AFD7-3D9D16563614}" sibTransId="{3CDA83E0-8094-4B26-961E-330F9650CCE5}"/>
    <dgm:cxn modelId="{EC0FFF6C-400C-4CF8-963C-1C78C00B7953}" type="presParOf" srcId="{B4A0DF28-46AE-44E2-AB9A-0752A42EDFF2}" destId="{167FCC08-C6AF-47E8-89CA-8DD78D3C469F}" srcOrd="0" destOrd="0" presId="urn:microsoft.com/office/officeart/2005/8/layout/hList1"/>
    <dgm:cxn modelId="{379EF6DD-EFC8-4A2B-8B9A-45863C477EDD}" type="presParOf" srcId="{167FCC08-C6AF-47E8-89CA-8DD78D3C469F}" destId="{F23E330B-F26E-4595-9B4C-4416F4C0C715}" srcOrd="0" destOrd="0" presId="urn:microsoft.com/office/officeart/2005/8/layout/hList1"/>
    <dgm:cxn modelId="{5AADE16D-F0CA-4FF2-9142-9500439B34F0}" type="presParOf" srcId="{167FCC08-C6AF-47E8-89CA-8DD78D3C469F}" destId="{C43BE2F0-AE8E-4F7D-85CF-A9EABD861A34}" srcOrd="1" destOrd="0" presId="urn:microsoft.com/office/officeart/2005/8/layout/hList1"/>
    <dgm:cxn modelId="{587A72E1-126B-4B53-9A42-7D723B8ABA93}" type="presParOf" srcId="{B4A0DF28-46AE-44E2-AB9A-0752A42EDFF2}" destId="{3C85D615-2A66-4E1B-95D8-EBB1F8F7832D}" srcOrd="1" destOrd="0" presId="urn:microsoft.com/office/officeart/2005/8/layout/hList1"/>
    <dgm:cxn modelId="{16CF6BCD-A5F5-41A3-83C7-4B75C3D68E17}" type="presParOf" srcId="{B4A0DF28-46AE-44E2-AB9A-0752A42EDFF2}" destId="{0D9E4F50-D024-40C0-87AC-31FC4EACBDAE}" srcOrd="2" destOrd="0" presId="urn:microsoft.com/office/officeart/2005/8/layout/hList1"/>
    <dgm:cxn modelId="{6E5EDF65-F62E-4599-BAE8-85FAE1E80E77}" type="presParOf" srcId="{0D9E4F50-D024-40C0-87AC-31FC4EACBDAE}" destId="{A79C960E-9583-4BCF-9451-9DA5BCB9F208}" srcOrd="0" destOrd="0" presId="urn:microsoft.com/office/officeart/2005/8/layout/hList1"/>
    <dgm:cxn modelId="{326E2229-BDB1-4F43-A8DC-1ECF85FB8399}" type="presParOf" srcId="{0D9E4F50-D024-40C0-87AC-31FC4EACBDAE}" destId="{D8ADD293-E47B-4315-B02E-252C29919FE0}" srcOrd="1" destOrd="0" presId="urn:microsoft.com/office/officeart/2005/8/layout/hList1"/>
    <dgm:cxn modelId="{E6ED27BA-F804-4877-A123-22FC89F6F46D}" type="presParOf" srcId="{B4A0DF28-46AE-44E2-AB9A-0752A42EDFF2}" destId="{21FADDE4-05AA-4259-AE7D-AC3D8111C06C}" srcOrd="3" destOrd="0" presId="urn:microsoft.com/office/officeart/2005/8/layout/hList1"/>
    <dgm:cxn modelId="{2B897F60-5DB6-4005-A84C-3B050139C842}" type="presParOf" srcId="{B4A0DF28-46AE-44E2-AB9A-0752A42EDFF2}" destId="{88E79E7E-9386-4036-A785-E391BE271AD5}" srcOrd="4" destOrd="0" presId="urn:microsoft.com/office/officeart/2005/8/layout/hList1"/>
    <dgm:cxn modelId="{78DBAAD7-E49C-43E1-89F8-E7608B1CC45E}" type="presParOf" srcId="{88E79E7E-9386-4036-A785-E391BE271AD5}" destId="{D904EE47-3217-4383-B6B1-797AABE585A6}" srcOrd="0" destOrd="0" presId="urn:microsoft.com/office/officeart/2005/8/layout/hList1"/>
    <dgm:cxn modelId="{C939A7A8-3512-4159-893D-ECF8C4D6D713}" type="presParOf" srcId="{88E79E7E-9386-4036-A785-E391BE271AD5}" destId="{FE6EEF1B-0869-462C-B722-FA638CAA8C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6EDA0-D9A9-4256-9F13-E353A58E766F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0410F4B-D2A1-44B3-A58B-E3944324C81A}">
      <dgm:prSet custT="1"/>
      <dgm:spPr>
        <a:solidFill>
          <a:srgbClr val="183D95"/>
        </a:solidFill>
      </dgm:spPr>
      <dgm:t>
        <a:bodyPr/>
        <a:lstStyle/>
        <a:p>
          <a:pPr rtl="0"/>
          <a:r>
            <a: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Requisiti di accesso **</a:t>
          </a:r>
        </a:p>
      </dgm:t>
    </dgm:pt>
    <dgm:pt modelId="{95572CF7-FCAF-441B-BE1D-CD7010A15EBC}" type="parTrans" cxnId="{0C79A484-6CF9-4002-89A4-BAEFC9E3AE5E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33345D-3A06-4E9F-AB42-83866C016835}" type="sibTrans" cxnId="{0C79A484-6CF9-4002-89A4-BAEFC9E3AE5E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E39991-86F0-409D-BC74-958B0FB930EB}">
      <dgm:prSet custT="1"/>
      <dgm:spPr/>
      <dgm:t>
        <a:bodyPr/>
        <a:lstStyle/>
        <a:p>
          <a:pPr rtl="0"/>
          <a:r>
            <a: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Contributi: 40 anni regolari</a:t>
          </a:r>
        </a:p>
      </dgm:t>
    </dgm:pt>
    <dgm:pt modelId="{15513FE4-B08D-415C-87B5-B61276758BA6}" type="parTrans" cxnId="{ADCCE02F-EA18-46B1-939A-EEB19032E6EF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04B66A-88F6-4D9D-BF6E-01E67E0661D7}" type="sibTrans" cxnId="{ADCCE02F-EA18-46B1-939A-EEB19032E6EF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94F2FF-0D5D-4D3E-A9B4-B7464934EEF9}">
      <dgm:prSet custT="1"/>
      <dgm:spPr/>
      <dgm:t>
        <a:bodyPr/>
        <a:lstStyle/>
        <a:p>
          <a:pPr rtl="0"/>
          <a:r>
            <a: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60 anni ( a regime nel 2020)</a:t>
          </a:r>
        </a:p>
      </dgm:t>
    </dgm:pt>
    <dgm:pt modelId="{22ABB809-D8CA-4A73-A64F-EB0F89432605}" type="parTrans" cxnId="{6DF4FAA6-7496-4C18-9E0F-3EFCA9E80060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D73FE-5A2E-4DA2-8416-6B9E76AE3686}" type="sibTrans" cxnId="{6DF4FAA6-7496-4C18-9E0F-3EFCA9E80060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113038-3D04-4E81-B524-313F06163DCA}" type="pres">
      <dgm:prSet presAssocID="{29B6EDA0-D9A9-4256-9F13-E353A58E76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994F2-D7B8-4812-8ACA-79DEEEBEC299}" type="pres">
      <dgm:prSet presAssocID="{F0410F4B-D2A1-44B3-A58B-E3944324C81A}" presName="composite" presStyleCnt="0"/>
      <dgm:spPr/>
    </dgm:pt>
    <dgm:pt modelId="{576A72C2-92FC-454C-9424-6EAC2E0CE43E}" type="pres">
      <dgm:prSet presAssocID="{F0410F4B-D2A1-44B3-A58B-E3944324C81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92C6AD-8DD5-4BA3-AD2D-D062B40C0A2D}" type="pres">
      <dgm:prSet presAssocID="{F0410F4B-D2A1-44B3-A58B-E3944324C81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D2D23A-4475-4797-A924-6E876C2084DE}" type="presOf" srcId="{29B6EDA0-D9A9-4256-9F13-E353A58E766F}" destId="{75113038-3D04-4E81-B524-313F06163DCA}" srcOrd="0" destOrd="0" presId="urn:microsoft.com/office/officeart/2005/8/layout/hList1"/>
    <dgm:cxn modelId="{2891DC9E-2E20-497D-91FA-BBDFECBDAD29}" type="presOf" srcId="{15E39991-86F0-409D-BC74-958B0FB930EB}" destId="{4992C6AD-8DD5-4BA3-AD2D-D062B40C0A2D}" srcOrd="0" destOrd="1" presId="urn:microsoft.com/office/officeart/2005/8/layout/hList1"/>
    <dgm:cxn modelId="{2A6A1FB2-FB36-4C6D-BE77-651DD56EF04E}" type="presOf" srcId="{F0410F4B-D2A1-44B3-A58B-E3944324C81A}" destId="{576A72C2-92FC-454C-9424-6EAC2E0CE43E}" srcOrd="0" destOrd="0" presId="urn:microsoft.com/office/officeart/2005/8/layout/hList1"/>
    <dgm:cxn modelId="{ADCCE02F-EA18-46B1-939A-EEB19032E6EF}" srcId="{F0410F4B-D2A1-44B3-A58B-E3944324C81A}" destId="{15E39991-86F0-409D-BC74-958B0FB930EB}" srcOrd="1" destOrd="0" parTransId="{15513FE4-B08D-415C-87B5-B61276758BA6}" sibTransId="{DA04B66A-88F6-4D9D-BF6E-01E67E0661D7}"/>
    <dgm:cxn modelId="{FF82055D-58FB-4FFF-9618-93F46A5634B0}" type="presOf" srcId="{2E94F2FF-0D5D-4D3E-A9B4-B7464934EEF9}" destId="{4992C6AD-8DD5-4BA3-AD2D-D062B40C0A2D}" srcOrd="0" destOrd="0" presId="urn:microsoft.com/office/officeart/2005/8/layout/hList1"/>
    <dgm:cxn modelId="{0C79A484-6CF9-4002-89A4-BAEFC9E3AE5E}" srcId="{29B6EDA0-D9A9-4256-9F13-E353A58E766F}" destId="{F0410F4B-D2A1-44B3-A58B-E3944324C81A}" srcOrd="0" destOrd="0" parTransId="{95572CF7-FCAF-441B-BE1D-CD7010A15EBC}" sibTransId="{F633345D-3A06-4E9F-AB42-83866C016835}"/>
    <dgm:cxn modelId="{6DF4FAA6-7496-4C18-9E0F-3EFCA9E80060}" srcId="{F0410F4B-D2A1-44B3-A58B-E3944324C81A}" destId="{2E94F2FF-0D5D-4D3E-A9B4-B7464934EEF9}" srcOrd="0" destOrd="0" parTransId="{22ABB809-D8CA-4A73-A64F-EB0F89432605}" sibTransId="{7CAD73FE-5A2E-4DA2-8416-6B9E76AE3686}"/>
    <dgm:cxn modelId="{C447EC71-BCFC-458F-860F-41D2A4B03A66}" type="presParOf" srcId="{75113038-3D04-4E81-B524-313F06163DCA}" destId="{7C1994F2-D7B8-4812-8ACA-79DEEEBEC299}" srcOrd="0" destOrd="0" presId="urn:microsoft.com/office/officeart/2005/8/layout/hList1"/>
    <dgm:cxn modelId="{59E929F7-AC06-4708-AE3C-27D4DFFA5021}" type="presParOf" srcId="{7C1994F2-D7B8-4812-8ACA-79DEEEBEC299}" destId="{576A72C2-92FC-454C-9424-6EAC2E0CE43E}" srcOrd="0" destOrd="0" presId="urn:microsoft.com/office/officeart/2005/8/layout/hList1"/>
    <dgm:cxn modelId="{D9100953-6026-46D3-9D95-F6AC1C13D10E}" type="presParOf" srcId="{7C1994F2-D7B8-4812-8ACA-79DEEEBEC299}" destId="{4992C6AD-8DD5-4BA3-AD2D-D062B40C0A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B6EDA0-D9A9-4256-9F13-E353A58E766F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0410F4B-D2A1-44B3-A58B-E3944324C81A}">
      <dgm:prSet custT="1"/>
      <dgm:spPr>
        <a:solidFill>
          <a:srgbClr val="D01F73"/>
        </a:solidFill>
      </dgm:spPr>
      <dgm:t>
        <a:bodyPr/>
        <a:lstStyle/>
        <a:p>
          <a:pPr rtl="0"/>
          <a:r>
            <a: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Normativa transitoria* </a:t>
          </a:r>
        </a:p>
      </dgm:t>
    </dgm:pt>
    <dgm:pt modelId="{95572CF7-FCAF-441B-BE1D-CD7010A15EBC}" type="parTrans" cxnId="{0C79A484-6CF9-4002-89A4-BAEFC9E3AE5E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33345D-3A06-4E9F-AB42-83866C016835}" type="sibTrans" cxnId="{0C79A484-6CF9-4002-89A4-BAEFC9E3AE5E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94F2FF-0D5D-4D3E-A9B4-B7464934EEF9}">
      <dgm:prSet custT="1"/>
      <dgm:spPr/>
      <dgm:t>
        <a:bodyPr/>
        <a:lstStyle/>
        <a:p>
          <a:pPr rtl="0"/>
          <a:r>
            <a: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2019: 60 anni di età e 39 anni di contributi</a:t>
          </a:r>
        </a:p>
      </dgm:t>
    </dgm:pt>
    <dgm:pt modelId="{22ABB809-D8CA-4A73-A64F-EB0F89432605}" type="parTrans" cxnId="{6DF4FAA6-7496-4C18-9E0F-3EFCA9E80060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D73FE-5A2E-4DA2-8416-6B9E76AE3686}" type="sibTrans" cxnId="{6DF4FAA6-7496-4C18-9E0F-3EFCA9E80060}">
      <dgm:prSet/>
      <dgm:spPr/>
      <dgm:t>
        <a:bodyPr/>
        <a:lstStyle/>
        <a:p>
          <a:endParaRPr lang="it-IT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113038-3D04-4E81-B524-313F06163DCA}" type="pres">
      <dgm:prSet presAssocID="{29B6EDA0-D9A9-4256-9F13-E353A58E76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994F2-D7B8-4812-8ACA-79DEEEBEC299}" type="pres">
      <dgm:prSet presAssocID="{F0410F4B-D2A1-44B3-A58B-E3944324C81A}" presName="composite" presStyleCnt="0"/>
      <dgm:spPr/>
    </dgm:pt>
    <dgm:pt modelId="{576A72C2-92FC-454C-9424-6EAC2E0CE43E}" type="pres">
      <dgm:prSet presAssocID="{F0410F4B-D2A1-44B3-A58B-E3944324C81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92C6AD-8DD5-4BA3-AD2D-D062B40C0A2D}" type="pres">
      <dgm:prSet presAssocID="{F0410F4B-D2A1-44B3-A58B-E3944324C81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D2D23A-4475-4797-A924-6E876C2084DE}" type="presOf" srcId="{29B6EDA0-D9A9-4256-9F13-E353A58E766F}" destId="{75113038-3D04-4E81-B524-313F06163DCA}" srcOrd="0" destOrd="0" presId="urn:microsoft.com/office/officeart/2005/8/layout/hList1"/>
    <dgm:cxn modelId="{2A6A1FB2-FB36-4C6D-BE77-651DD56EF04E}" type="presOf" srcId="{F0410F4B-D2A1-44B3-A58B-E3944324C81A}" destId="{576A72C2-92FC-454C-9424-6EAC2E0CE43E}" srcOrd="0" destOrd="0" presId="urn:microsoft.com/office/officeart/2005/8/layout/hList1"/>
    <dgm:cxn modelId="{FF82055D-58FB-4FFF-9618-93F46A5634B0}" type="presOf" srcId="{2E94F2FF-0D5D-4D3E-A9B4-B7464934EEF9}" destId="{4992C6AD-8DD5-4BA3-AD2D-D062B40C0A2D}" srcOrd="0" destOrd="0" presId="urn:microsoft.com/office/officeart/2005/8/layout/hList1"/>
    <dgm:cxn modelId="{0C79A484-6CF9-4002-89A4-BAEFC9E3AE5E}" srcId="{29B6EDA0-D9A9-4256-9F13-E353A58E766F}" destId="{F0410F4B-D2A1-44B3-A58B-E3944324C81A}" srcOrd="0" destOrd="0" parTransId="{95572CF7-FCAF-441B-BE1D-CD7010A15EBC}" sibTransId="{F633345D-3A06-4E9F-AB42-83866C016835}"/>
    <dgm:cxn modelId="{6DF4FAA6-7496-4C18-9E0F-3EFCA9E80060}" srcId="{F0410F4B-D2A1-44B3-A58B-E3944324C81A}" destId="{2E94F2FF-0D5D-4D3E-A9B4-B7464934EEF9}" srcOrd="0" destOrd="0" parTransId="{22ABB809-D8CA-4A73-A64F-EB0F89432605}" sibTransId="{7CAD73FE-5A2E-4DA2-8416-6B9E76AE3686}"/>
    <dgm:cxn modelId="{C447EC71-BCFC-458F-860F-41D2A4B03A66}" type="presParOf" srcId="{75113038-3D04-4E81-B524-313F06163DCA}" destId="{7C1994F2-D7B8-4812-8ACA-79DEEEBEC299}" srcOrd="0" destOrd="0" presId="urn:microsoft.com/office/officeart/2005/8/layout/hList1"/>
    <dgm:cxn modelId="{59E929F7-AC06-4708-AE3C-27D4DFFA5021}" type="presParOf" srcId="{7C1994F2-D7B8-4812-8ACA-79DEEEBEC299}" destId="{576A72C2-92FC-454C-9424-6EAC2E0CE43E}" srcOrd="0" destOrd="0" presId="urn:microsoft.com/office/officeart/2005/8/layout/hList1"/>
    <dgm:cxn modelId="{D9100953-6026-46D3-9D95-F6AC1C13D10E}" type="presParOf" srcId="{7C1994F2-D7B8-4812-8ACA-79DEEEBEC299}" destId="{4992C6AD-8DD5-4BA3-AD2D-D062B40C0A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E330B-F26E-4595-9B4C-4416F4C0C715}">
      <dsp:nvSpPr>
        <dsp:cNvPr id="0" name=""/>
        <dsp:cNvSpPr/>
      </dsp:nvSpPr>
      <dsp:spPr>
        <a:xfrm>
          <a:off x="2585" y="172943"/>
          <a:ext cx="2520544" cy="374400"/>
        </a:xfrm>
        <a:prstGeom prst="rect">
          <a:avLst/>
        </a:prstGeom>
        <a:solidFill>
          <a:srgbClr val="183D9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Vecchiaia anticipata</a:t>
          </a:r>
        </a:p>
      </dsp:txBody>
      <dsp:txXfrm>
        <a:off x="2585" y="172943"/>
        <a:ext cx="2520544" cy="374400"/>
      </dsp:txXfrm>
    </dsp:sp>
    <dsp:sp modelId="{C43BE2F0-AE8E-4F7D-85CF-A9EABD861A34}">
      <dsp:nvSpPr>
        <dsp:cNvPr id="0" name=""/>
        <dsp:cNvSpPr/>
      </dsp:nvSpPr>
      <dsp:spPr>
        <a:xfrm>
          <a:off x="2585" y="547343"/>
          <a:ext cx="2520544" cy="217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67 anni</a:t>
          </a:r>
          <a:endParaRPr lang="it-IT" sz="1300" kern="1200" dirty="0">
            <a:solidFill>
              <a:srgbClr val="183D95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35 anni regolari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 dalla domanda</a:t>
          </a:r>
        </a:p>
      </dsp:txBody>
      <dsp:txXfrm>
        <a:off x="2585" y="547343"/>
        <a:ext cx="2520544" cy="2175809"/>
      </dsp:txXfrm>
    </dsp:sp>
    <dsp:sp modelId="{A79C960E-9583-4BCF-9451-9DA5BCB9F208}">
      <dsp:nvSpPr>
        <dsp:cNvPr id="0" name=""/>
        <dsp:cNvSpPr/>
      </dsp:nvSpPr>
      <dsp:spPr>
        <a:xfrm>
          <a:off x="2876005" y="172943"/>
          <a:ext cx="2520544" cy="374400"/>
        </a:xfrm>
        <a:prstGeom prst="rect">
          <a:avLst/>
        </a:prstGeom>
        <a:solidFill>
          <a:srgbClr val="7030A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Vecchiaia reddituale </a:t>
          </a:r>
        </a:p>
      </dsp:txBody>
      <dsp:txXfrm>
        <a:off x="2876005" y="172943"/>
        <a:ext cx="2520544" cy="374400"/>
      </dsp:txXfrm>
    </dsp:sp>
    <dsp:sp modelId="{D8ADD293-E47B-4315-B02E-252C29919FE0}">
      <dsp:nvSpPr>
        <dsp:cNvPr id="0" name=""/>
        <dsp:cNvSpPr/>
      </dsp:nvSpPr>
      <dsp:spPr>
        <a:xfrm>
          <a:off x="2876005" y="547343"/>
          <a:ext cx="2520544" cy="217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70 anni</a:t>
          </a:r>
          <a:endParaRPr lang="it-IT" sz="1300" kern="1200" dirty="0">
            <a:solidFill>
              <a:srgbClr val="183D95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35 anni regolari</a:t>
          </a:r>
          <a:endParaRPr lang="it-IT" sz="1300" kern="1200" dirty="0">
            <a:solidFill>
              <a:srgbClr val="183D95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dall’evento</a:t>
          </a:r>
        </a:p>
      </dsp:txBody>
      <dsp:txXfrm>
        <a:off x="2876005" y="547343"/>
        <a:ext cx="2520544" cy="2175809"/>
      </dsp:txXfrm>
    </dsp:sp>
    <dsp:sp modelId="{D904EE47-3217-4383-B6B1-797AABE585A6}">
      <dsp:nvSpPr>
        <dsp:cNvPr id="0" name=""/>
        <dsp:cNvSpPr/>
      </dsp:nvSpPr>
      <dsp:spPr>
        <a:xfrm>
          <a:off x="5749426" y="172943"/>
          <a:ext cx="2520544" cy="374400"/>
        </a:xfrm>
        <a:prstGeom prst="rect">
          <a:avLst/>
        </a:prstGeom>
        <a:solidFill>
          <a:srgbClr val="D01F7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Vecchiaia contributiva</a:t>
          </a:r>
        </a:p>
      </dsp:txBody>
      <dsp:txXfrm>
        <a:off x="5749426" y="172943"/>
        <a:ext cx="2520544" cy="374400"/>
      </dsp:txXfrm>
    </dsp:sp>
    <dsp:sp modelId="{FE6EEF1B-0869-462C-B722-FA638CAA8C48}">
      <dsp:nvSpPr>
        <dsp:cNvPr id="0" name=""/>
        <dsp:cNvSpPr/>
      </dsp:nvSpPr>
      <dsp:spPr>
        <a:xfrm>
          <a:off x="5749426" y="547343"/>
          <a:ext cx="2520544" cy="217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67 anni</a:t>
          </a:r>
          <a:endParaRPr lang="it-IT" sz="1300" kern="1200" dirty="0">
            <a:solidFill>
              <a:srgbClr val="183D95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Contributi: 20 anni regolari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Importo pari ad almeno 1,5 volte il trattamento  minimo INPS</a:t>
          </a:r>
        </a:p>
        <a:p>
          <a:pPr marL="228600" lvl="2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</a:rPr>
            <a:t>OPPURE</a:t>
          </a: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70 anni</a:t>
          </a:r>
          <a:endParaRPr lang="it-IT" sz="1300" kern="1200" dirty="0">
            <a:solidFill>
              <a:srgbClr val="183D95"/>
            </a:solidFill>
          </a:endParaRP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5 anni regolari</a:t>
          </a: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Decorrenza dalla domanda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300" kern="1200" dirty="0"/>
        </a:p>
      </dsp:txBody>
      <dsp:txXfrm>
        <a:off x="5749426" y="547343"/>
        <a:ext cx="2520544" cy="2175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E330B-F26E-4595-9B4C-4416F4C0C715}">
      <dsp:nvSpPr>
        <dsp:cNvPr id="0" name=""/>
        <dsp:cNvSpPr/>
      </dsp:nvSpPr>
      <dsp:spPr>
        <a:xfrm>
          <a:off x="2587" y="44718"/>
          <a:ext cx="2523092" cy="316800"/>
        </a:xfrm>
        <a:prstGeom prst="rect">
          <a:avLst/>
        </a:prstGeom>
        <a:solidFill>
          <a:srgbClr val="183D9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/>
            <a:t>Vecchiaia anticipata</a:t>
          </a:r>
        </a:p>
      </dsp:txBody>
      <dsp:txXfrm>
        <a:off x="2587" y="44718"/>
        <a:ext cx="2523092" cy="316800"/>
      </dsp:txXfrm>
    </dsp:sp>
    <dsp:sp modelId="{C43BE2F0-AE8E-4F7D-85CF-A9EABD861A34}">
      <dsp:nvSpPr>
        <dsp:cNvPr id="0" name=""/>
        <dsp:cNvSpPr/>
      </dsp:nvSpPr>
      <dsp:spPr>
        <a:xfrm>
          <a:off x="2587" y="361518"/>
          <a:ext cx="2523092" cy="14353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</a:rPr>
            <a:t>Retributivo fino al 2009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</a:rPr>
            <a:t>Contributivo dal 2010</a:t>
          </a:r>
        </a:p>
      </dsp:txBody>
      <dsp:txXfrm>
        <a:off x="2587" y="361518"/>
        <a:ext cx="2523092" cy="1435383"/>
      </dsp:txXfrm>
    </dsp:sp>
    <dsp:sp modelId="{A79C960E-9583-4BCF-9451-9DA5BCB9F208}">
      <dsp:nvSpPr>
        <dsp:cNvPr id="0" name=""/>
        <dsp:cNvSpPr/>
      </dsp:nvSpPr>
      <dsp:spPr>
        <a:xfrm>
          <a:off x="2878913" y="44718"/>
          <a:ext cx="2523092" cy="316800"/>
        </a:xfrm>
        <a:prstGeom prst="rect">
          <a:avLst/>
        </a:prstGeom>
        <a:solidFill>
          <a:srgbClr val="7030A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/>
            <a:t>Vecchiaia reddituale </a:t>
          </a:r>
        </a:p>
      </dsp:txBody>
      <dsp:txXfrm>
        <a:off x="2878913" y="44718"/>
        <a:ext cx="2523092" cy="316800"/>
      </dsp:txXfrm>
    </dsp:sp>
    <dsp:sp modelId="{D8ADD293-E47B-4315-B02E-252C29919FE0}">
      <dsp:nvSpPr>
        <dsp:cNvPr id="0" name=""/>
        <dsp:cNvSpPr/>
      </dsp:nvSpPr>
      <dsp:spPr>
        <a:xfrm>
          <a:off x="2878913" y="361518"/>
          <a:ext cx="2523092" cy="14353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</a:rPr>
            <a:t>Retributivo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183D95"/>
              </a:solidFill>
            </a:rPr>
            <a:t>(Media  dei più elevati  30 redditi su 35</a:t>
          </a:r>
          <a:r>
            <a:rPr lang="it-IT" sz="1100" kern="1200" dirty="0"/>
            <a:t>)</a:t>
          </a:r>
        </a:p>
      </dsp:txBody>
      <dsp:txXfrm>
        <a:off x="2878913" y="361518"/>
        <a:ext cx="2523092" cy="1435383"/>
      </dsp:txXfrm>
    </dsp:sp>
    <dsp:sp modelId="{D904EE47-3217-4383-B6B1-797AABE585A6}">
      <dsp:nvSpPr>
        <dsp:cNvPr id="0" name=""/>
        <dsp:cNvSpPr/>
      </dsp:nvSpPr>
      <dsp:spPr>
        <a:xfrm>
          <a:off x="5755239" y="44718"/>
          <a:ext cx="2523092" cy="316800"/>
        </a:xfrm>
        <a:prstGeom prst="rect">
          <a:avLst/>
        </a:prstGeom>
        <a:solidFill>
          <a:srgbClr val="D01F7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/>
            <a:t>Vecchiaia contributiva</a:t>
          </a:r>
        </a:p>
      </dsp:txBody>
      <dsp:txXfrm>
        <a:off x="5755239" y="44718"/>
        <a:ext cx="2523092" cy="316800"/>
      </dsp:txXfrm>
    </dsp:sp>
    <dsp:sp modelId="{FE6EEF1B-0869-462C-B722-FA638CAA8C48}">
      <dsp:nvSpPr>
        <dsp:cNvPr id="0" name=""/>
        <dsp:cNvSpPr/>
      </dsp:nvSpPr>
      <dsp:spPr>
        <a:xfrm>
          <a:off x="5755239" y="361518"/>
          <a:ext cx="2523092" cy="14353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>
              <a:solidFill>
                <a:srgbClr val="183D95"/>
              </a:solidFill>
            </a:rPr>
            <a:t>Contributivo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>
              <a:solidFill>
                <a:srgbClr val="183D95"/>
              </a:solidFill>
            </a:rPr>
            <a:t>Sommatoria dei contributi annualmente versati - rivalutati sulla base del tasso annuo di capitalizzazione derivante dalla variazione media quinquennale del PIL determinata dall'Istat - moltiplicata per il coefficiente di trasformazione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100" kern="1200" dirty="0"/>
        </a:p>
      </dsp:txBody>
      <dsp:txXfrm>
        <a:off x="5755239" y="361518"/>
        <a:ext cx="2523092" cy="1435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A72C2-92FC-454C-9424-6EAC2E0CE43E}">
      <dsp:nvSpPr>
        <dsp:cNvPr id="0" name=""/>
        <dsp:cNvSpPr/>
      </dsp:nvSpPr>
      <dsp:spPr>
        <a:xfrm>
          <a:off x="0" y="33434"/>
          <a:ext cx="3744416" cy="1008000"/>
        </a:xfrm>
        <a:prstGeom prst="rect">
          <a:avLst/>
        </a:prstGeom>
        <a:solidFill>
          <a:srgbClr val="183D95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Requisiti di accesso **</a:t>
          </a:r>
        </a:p>
      </dsp:txBody>
      <dsp:txXfrm>
        <a:off x="0" y="33434"/>
        <a:ext cx="3744416" cy="1008000"/>
      </dsp:txXfrm>
    </dsp:sp>
    <dsp:sp modelId="{4992C6AD-8DD5-4BA3-AD2D-D062B40C0A2D}">
      <dsp:nvSpPr>
        <dsp:cNvPr id="0" name=""/>
        <dsp:cNvSpPr/>
      </dsp:nvSpPr>
      <dsp:spPr>
        <a:xfrm>
          <a:off x="0" y="1041434"/>
          <a:ext cx="3744416" cy="15371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Età: 60 anni ( a regime nel 2020)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Contributi: 40 anni regolari</a:t>
          </a:r>
        </a:p>
      </dsp:txBody>
      <dsp:txXfrm>
        <a:off x="0" y="1041434"/>
        <a:ext cx="3744416" cy="1537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A72C2-92FC-454C-9424-6EAC2E0CE43E}">
      <dsp:nvSpPr>
        <dsp:cNvPr id="0" name=""/>
        <dsp:cNvSpPr/>
      </dsp:nvSpPr>
      <dsp:spPr>
        <a:xfrm>
          <a:off x="0" y="31846"/>
          <a:ext cx="3377885" cy="979200"/>
        </a:xfrm>
        <a:prstGeom prst="rect">
          <a:avLst/>
        </a:prstGeom>
        <a:solidFill>
          <a:srgbClr val="D01F73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Normativa transitoria* </a:t>
          </a:r>
        </a:p>
      </dsp:txBody>
      <dsp:txXfrm>
        <a:off x="0" y="31846"/>
        <a:ext cx="3377885" cy="979200"/>
      </dsp:txXfrm>
    </dsp:sp>
    <dsp:sp modelId="{4992C6AD-8DD5-4BA3-AD2D-D062B40C0A2D}">
      <dsp:nvSpPr>
        <dsp:cNvPr id="0" name=""/>
        <dsp:cNvSpPr/>
      </dsp:nvSpPr>
      <dsp:spPr>
        <a:xfrm>
          <a:off x="0" y="1011047"/>
          <a:ext cx="3377885" cy="149327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rPr>
            <a:t>2019: 60 anni di età e 39 anni di contributi</a:t>
          </a:r>
        </a:p>
      </dsp:txBody>
      <dsp:txXfrm>
        <a:off x="0" y="1011047"/>
        <a:ext cx="3377885" cy="1493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51" y="4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8DBB-7D26-44F1-84F9-90253BE67655}" type="datetimeFigureOut">
              <a:rPr lang="it-IT" smtClean="0"/>
              <a:t>15/03/2019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8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51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E496A-50AA-4418-8616-12C39B036D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720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51" y="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BD134-12B2-4CF8-8888-71CD9796682D}" type="datetimeFigureOut">
              <a:rPr lang="it-IT" smtClean="0"/>
              <a:pPr/>
              <a:t>15/03/2019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73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8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5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432DD-01D5-4C71-AF66-DD48BF1E5F8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02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432DD-01D5-4C71-AF66-DD48BF1E5F8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60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432DD-01D5-4C71-AF66-DD48BF1E5F8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52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432DD-01D5-4C71-AF66-DD48BF1E5F8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68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432DD-01D5-4C71-AF66-DD48BF1E5F8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56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413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4250" y="6225552"/>
            <a:ext cx="3917950" cy="365125"/>
          </a:xfrm>
          <a:prstGeom prst="rect">
            <a:avLst/>
          </a:prstGeom>
        </p:spPr>
        <p:txBody>
          <a:bodyPr anchor="t"/>
          <a:lstStyle>
            <a:lvl1pPr>
              <a:defRPr sz="14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Roma, 26 maggio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94250" y="3141473"/>
            <a:ext cx="3917950" cy="1245353"/>
          </a:xfrm>
        </p:spPr>
        <p:txBody>
          <a:bodyPr anchor="t">
            <a:noAutofit/>
          </a:bodyPr>
          <a:lstStyle>
            <a:lvl1pPr algn="l">
              <a:lnSpc>
                <a:spcPts val="3000"/>
              </a:lnSpc>
              <a:defRPr sz="3000" b="1" i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94250" y="4434324"/>
            <a:ext cx="3917950" cy="1241648"/>
          </a:xfrm>
        </p:spPr>
        <p:txBody>
          <a:bodyPr anchor="t">
            <a:noAutofit/>
          </a:bodyPr>
          <a:lstStyle>
            <a:lvl1pPr marL="0" indent="0" algn="l">
              <a:lnSpc>
                <a:spcPts val="2500"/>
              </a:lnSpc>
              <a:buNone/>
              <a:defRPr sz="240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8" indent="0" algn="ctr">
              <a:buNone/>
              <a:defRPr sz="1500"/>
            </a:lvl2pPr>
            <a:lvl3pPr marL="685756" indent="0" algn="ctr">
              <a:buNone/>
              <a:defRPr sz="1350"/>
            </a:lvl3pPr>
            <a:lvl4pPr marL="1028633" indent="0" algn="ctr">
              <a:buNone/>
              <a:defRPr sz="1200"/>
            </a:lvl4pPr>
            <a:lvl5pPr marL="1371511" indent="0" algn="ctr">
              <a:buNone/>
              <a:defRPr sz="1200"/>
            </a:lvl5pPr>
            <a:lvl6pPr marL="1714389" indent="0" algn="ctr">
              <a:buNone/>
              <a:defRPr sz="1200"/>
            </a:lvl6pPr>
            <a:lvl7pPr marL="2057267" indent="0" algn="ctr">
              <a:buNone/>
              <a:defRPr sz="1200"/>
            </a:lvl7pPr>
            <a:lvl8pPr marL="2400144" indent="0" algn="ctr">
              <a:buNone/>
              <a:defRPr sz="1200"/>
            </a:lvl8pPr>
            <a:lvl9pPr marL="2743022" indent="0" algn="ctr">
              <a:buNone/>
              <a:defRPr sz="1200"/>
            </a:lvl9pPr>
          </a:lstStyle>
          <a:p>
            <a:r>
              <a:rPr lang="it-IT" dirty="0"/>
              <a:t>Presentation </a:t>
            </a:r>
            <a:r>
              <a:rPr lang="it-IT" dirty="0" err="1"/>
              <a:t>Subtitle</a:t>
            </a:r>
            <a:endParaRPr lang="it-IT" dirty="0"/>
          </a:p>
          <a:p>
            <a:r>
              <a:rPr lang="it-IT" dirty="0" err="1"/>
              <a:t>Arial</a:t>
            </a:r>
            <a:r>
              <a:rPr lang="it-IT" dirty="0"/>
              <a:t> Regular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946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61FA30FF-847F-0242-B10D-9C97635891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413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1565" y="6487935"/>
            <a:ext cx="3917950" cy="365125"/>
          </a:xfrm>
          <a:prstGeom prst="rect">
            <a:avLst/>
          </a:prstGeom>
        </p:spPr>
        <p:txBody>
          <a:bodyPr anchor="t"/>
          <a:lstStyle>
            <a:lvl1pPr>
              <a:defRPr sz="10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Roma, 26 </a:t>
            </a:r>
            <a:r>
              <a:rPr kumimoji="0" lang="it-IT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maggop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20180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94250" y="3141472"/>
            <a:ext cx="3917950" cy="1408013"/>
          </a:xfrm>
        </p:spPr>
        <p:txBody>
          <a:bodyPr anchor="t">
            <a:noAutofit/>
          </a:bodyPr>
          <a:lstStyle>
            <a:lvl1pPr algn="l">
              <a:lnSpc>
                <a:spcPts val="3000"/>
              </a:lnSpc>
              <a:defRPr sz="3000" b="1" i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Pagina divisoria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570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nterna 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61352" cy="4062859"/>
          </a:xfrm>
        </p:spPr>
        <p:txBody>
          <a:bodyPr>
            <a:normAutofit/>
          </a:bodyPr>
          <a:lstStyle>
            <a:lvl1pPr marL="177796" indent="-171446" algn="l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800">
                <a:solidFill>
                  <a:srgbClr val="203F7A"/>
                </a:solidFill>
              </a:defRPr>
            </a:lvl1pPr>
            <a:lvl2pPr marL="177796" indent="-171446" algn="l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600">
                <a:solidFill>
                  <a:srgbClr val="203F7A"/>
                </a:solidFill>
              </a:defRPr>
            </a:lvl2pPr>
            <a:lvl3pPr marL="177796" indent="-171446" algn="l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400">
                <a:solidFill>
                  <a:srgbClr val="203F7A"/>
                </a:solidFill>
              </a:defRPr>
            </a:lvl3pPr>
            <a:lvl4pPr marL="177796" indent="-171446" algn="l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200">
                <a:solidFill>
                  <a:srgbClr val="203F7A"/>
                </a:solidFill>
              </a:defRPr>
            </a:lvl4pPr>
            <a:lvl5pPr marL="177796" indent="-171446" algn="l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000">
                <a:solidFill>
                  <a:srgbClr val="203F7A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1505416" y="6393485"/>
            <a:ext cx="2828459" cy="358399"/>
          </a:xfrm>
          <a:prstGeom prst="rect">
            <a:avLst/>
          </a:prstGeom>
        </p:spPr>
        <p:txBody>
          <a:bodyPr rIns="0" bIns="0"/>
          <a:lstStyle>
            <a:lvl1pPr algn="r">
              <a:defRPr sz="1000">
                <a:solidFill>
                  <a:srgbClr val="203F7A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Presentation Title goes here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203F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4797425" y="6393485"/>
            <a:ext cx="2774253" cy="358399"/>
          </a:xfrm>
        </p:spPr>
        <p:txBody>
          <a:bodyPr rIns="0" bIns="0"/>
          <a:lstStyle>
            <a:lvl1pPr algn="l">
              <a:defRPr sz="1000">
                <a:solidFill>
                  <a:srgbClr val="203F7A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Roma 26 maggio 2018</a:t>
            </a:r>
          </a:p>
        </p:txBody>
      </p:sp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1DAFEB0D-D583-F344-B602-476F89057945}"/>
              </a:ext>
            </a:extLst>
          </p:cNvPr>
          <p:cNvSpPr txBox="1">
            <a:spLocks/>
          </p:cNvSpPr>
          <p:nvPr userDrawn="1"/>
        </p:nvSpPr>
        <p:spPr>
          <a:xfrm>
            <a:off x="8226311" y="6393485"/>
            <a:ext cx="485891" cy="35839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rgbClr val="7677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37936-80A0-0140-BC44-3F18C0FB128B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203F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olo 9">
            <a:extLst>
              <a:ext uri="{FF2B5EF4-FFF2-40B4-BE49-F238E27FC236}">
                <a16:creationId xmlns:a16="http://schemas.microsoft.com/office/drawing/2014/main" id="{8DD4078D-C9F9-4142-8D3D-9A362479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404813"/>
            <a:ext cx="8272556" cy="851256"/>
          </a:xfrm>
        </p:spPr>
        <p:txBody>
          <a:bodyPr rIns="0" bIns="0"/>
          <a:lstStyle/>
          <a:p>
            <a:r>
              <a:rPr lang="it-IT" dirty="0"/>
              <a:t>Fare clic per modificare lo stile del titolo dello schema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E7122C2-3775-164C-8B38-90FAE2BD4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944" y="6269774"/>
            <a:ext cx="1360841" cy="5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4033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0CFA9-172C-4B33-B2BB-0F45C7C5B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365250"/>
            <a:ext cx="3883025" cy="4348165"/>
          </a:xfrm>
        </p:spPr>
        <p:txBody>
          <a:bodyPr>
            <a:normAutofit/>
          </a:bodyPr>
          <a:lstStyle>
            <a:lvl1pPr marL="177796" indent="-155571">
              <a:buFont typeface="Arial" panose="020B0604020202020204" pitchFamily="34" charset="0"/>
              <a:buChar char="•"/>
              <a:tabLst/>
              <a:defRPr sz="1800"/>
            </a:lvl1pPr>
            <a:lvl2pPr marL="177796" indent="-155571">
              <a:buFont typeface="Arial" panose="020B0604020202020204" pitchFamily="34" charset="0"/>
              <a:buChar char="•"/>
              <a:tabLst/>
              <a:defRPr sz="1800"/>
            </a:lvl2pPr>
            <a:lvl3pPr marL="177796" indent="-155571">
              <a:buFont typeface="Arial" panose="020B0604020202020204" pitchFamily="34" charset="0"/>
              <a:buChar char="•"/>
              <a:tabLst/>
              <a:defRPr sz="1800"/>
            </a:lvl3pPr>
            <a:lvl4pPr marL="177796" indent="-155571">
              <a:buFont typeface="Arial" panose="020B0604020202020204" pitchFamily="34" charset="0"/>
              <a:buChar char="•"/>
              <a:tabLst/>
              <a:defRPr sz="1800"/>
            </a:lvl4pPr>
            <a:lvl5pPr marL="177796" indent="-155571">
              <a:buFont typeface="Arial" panose="020B0604020202020204" pitchFamily="34" charset="0"/>
              <a:buChar char="•"/>
              <a:tabLst/>
              <a:defRPr sz="1800"/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F6AEE86-1433-4207-B9A1-66953F5B2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7425" y="1365251"/>
            <a:ext cx="3914579" cy="4348164"/>
          </a:xfrm>
        </p:spPr>
        <p:txBody>
          <a:bodyPr>
            <a:normAutofit/>
          </a:bodyPr>
          <a:lstStyle>
            <a:lvl1pPr marL="177796" indent="-155571">
              <a:buFont typeface="Arial" panose="020B0604020202020204" pitchFamily="34" charset="0"/>
              <a:buChar char="•"/>
              <a:tabLst/>
              <a:defRPr sz="1800"/>
            </a:lvl1pPr>
            <a:lvl2pPr marL="177796" indent="-155571">
              <a:buFont typeface="Arial" panose="020B0604020202020204" pitchFamily="34" charset="0"/>
              <a:buChar char="•"/>
              <a:tabLst/>
              <a:defRPr sz="1800"/>
            </a:lvl2pPr>
            <a:lvl3pPr marL="177796" indent="-155571">
              <a:buFont typeface="Arial" panose="020B0604020202020204" pitchFamily="34" charset="0"/>
              <a:buChar char="•"/>
              <a:tabLst/>
              <a:defRPr sz="1800"/>
            </a:lvl3pPr>
            <a:lvl4pPr marL="177796" indent="-155571">
              <a:buFont typeface="Arial" panose="020B0604020202020204" pitchFamily="34" charset="0"/>
              <a:buChar char="•"/>
              <a:tabLst/>
              <a:defRPr sz="1800"/>
            </a:lvl4pPr>
            <a:lvl5pPr marL="177796" indent="-155571">
              <a:buFont typeface="Arial" panose="020B0604020202020204" pitchFamily="34" charset="0"/>
              <a:buChar char="•"/>
              <a:tabLst/>
              <a:defRPr sz="1800"/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B212C63-A051-4A4D-8A46-B8C8A385B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850" y="404813"/>
            <a:ext cx="8261154" cy="829310"/>
          </a:xfrm>
        </p:spPr>
        <p:txBody>
          <a:bodyPr lIns="0" tIns="0" rIns="0" bIns="0">
            <a:normAutofit/>
          </a:bodyPr>
          <a:lstStyle>
            <a:lvl1pPr marL="0" indent="0">
              <a:tabLst>
                <a:tab pos="163106" algn="l"/>
              </a:tabLst>
              <a:defRPr sz="2400" b="0">
                <a:solidFill>
                  <a:srgbClr val="D01F73"/>
                </a:solidFill>
              </a:defRPr>
            </a:lvl1pPr>
          </a:lstStyle>
          <a:p>
            <a:r>
              <a:rPr lang="it-IT" dirty="0"/>
              <a:t>Page Title </a:t>
            </a:r>
            <a:r>
              <a:rPr lang="it-IT" dirty="0" err="1"/>
              <a:t>goes</a:t>
            </a:r>
            <a:r>
              <a:rPr lang="it-IT" dirty="0"/>
              <a:t> </a:t>
            </a:r>
            <a:r>
              <a:rPr lang="it-IT" dirty="0" err="1"/>
              <a:t>here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Second line</a:t>
            </a:r>
            <a:endParaRPr lang="en-US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290A392-954C-974A-B794-CAB5A235C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944" y="6269774"/>
            <a:ext cx="1360841" cy="544335"/>
          </a:xfrm>
          <a:prstGeom prst="rect">
            <a:avLst/>
          </a:prstGeom>
        </p:spPr>
      </p:pic>
      <p:sp>
        <p:nvSpPr>
          <p:cNvPr id="13" name="Segnaposto data 7">
            <a:extLst>
              <a:ext uri="{FF2B5EF4-FFF2-40B4-BE49-F238E27FC236}">
                <a16:creationId xmlns:a16="http://schemas.microsoft.com/office/drawing/2014/main" id="{9C69AB46-19C0-384D-BB04-75915D6B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05416" y="6393485"/>
            <a:ext cx="2828459" cy="358399"/>
          </a:xfrm>
          <a:prstGeom prst="rect">
            <a:avLst/>
          </a:prstGeom>
        </p:spPr>
        <p:txBody>
          <a:bodyPr rIns="0" bIns="0"/>
          <a:lstStyle>
            <a:lvl1pPr algn="r">
              <a:defRPr sz="1000">
                <a:solidFill>
                  <a:srgbClr val="203F7A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Presentation Title goes here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203F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egnaposto numero diapositiva 3">
            <a:extLst>
              <a:ext uri="{FF2B5EF4-FFF2-40B4-BE49-F238E27FC236}">
                <a16:creationId xmlns:a16="http://schemas.microsoft.com/office/drawing/2014/main" id="{AAE6BBE0-5265-5E4B-9B2D-3B329E032C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797425" y="6393485"/>
            <a:ext cx="2774253" cy="358399"/>
          </a:xfrm>
        </p:spPr>
        <p:txBody>
          <a:bodyPr rIns="0" bIns="0"/>
          <a:lstStyle>
            <a:lvl1pPr algn="l">
              <a:defRPr sz="1000">
                <a:solidFill>
                  <a:srgbClr val="203F7A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Roma 26 maggio 2018</a:t>
            </a:r>
          </a:p>
        </p:txBody>
      </p:sp>
      <p:sp>
        <p:nvSpPr>
          <p:cNvPr id="20" name="Segnaposto numero diapositiva 3">
            <a:extLst>
              <a:ext uri="{FF2B5EF4-FFF2-40B4-BE49-F238E27FC236}">
                <a16:creationId xmlns:a16="http://schemas.microsoft.com/office/drawing/2014/main" id="{7670A7B4-BCE7-C44D-AECC-FE584D0A8F48}"/>
              </a:ext>
            </a:extLst>
          </p:cNvPr>
          <p:cNvSpPr txBox="1">
            <a:spLocks/>
          </p:cNvSpPr>
          <p:nvPr userDrawn="1"/>
        </p:nvSpPr>
        <p:spPr>
          <a:xfrm>
            <a:off x="8226311" y="6393485"/>
            <a:ext cx="485891" cy="35839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rgbClr val="7677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37936-80A0-0140-BC44-3F18C0FB128B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203F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203F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80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3714752"/>
            <a:ext cx="9144000" cy="3143248"/>
          </a:xfrm>
          <a:prstGeom prst="rect">
            <a:avLst/>
          </a:prstGeom>
          <a:solidFill>
            <a:srgbClr val="183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3714752"/>
            <a:ext cx="9144000" cy="0"/>
          </a:xfrm>
          <a:prstGeom prst="line">
            <a:avLst/>
          </a:prstGeom>
          <a:ln w="38100">
            <a:solidFill>
              <a:srgbClr val="EC67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889"/>
            <a:ext cx="3096344" cy="63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7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900000" y="6410144"/>
            <a:ext cx="2352784" cy="365125"/>
          </a:xfrm>
          <a:prstGeom prst="rect">
            <a:avLst/>
          </a:prstGeom>
        </p:spPr>
        <p:txBody>
          <a:bodyPr/>
          <a:lstStyle/>
          <a:p>
            <a:fld id="{B6E4F0CE-A6B1-4A24-AB5B-CA0BDE0EDE64}" type="datetimeFigureOut">
              <a:rPr lang="it-IT" smtClean="0"/>
              <a:t>15/03/2019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845A-4B66-4FE0-94B0-3D5C0636B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3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0" y="404813"/>
            <a:ext cx="8242300" cy="748843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365250"/>
            <a:ext cx="8242300" cy="4545461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89120" y="6410144"/>
            <a:ext cx="976045" cy="365125"/>
          </a:xfrm>
          <a:prstGeom prst="rect">
            <a:avLst/>
          </a:prstGeom>
        </p:spPr>
        <p:txBody>
          <a:bodyPr vert="horz" lIns="0" tIns="0" rIns="91440" bIns="45720" rtlCol="0" anchor="ctr"/>
          <a:lstStyle>
            <a:lvl1pPr algn="ctr">
              <a:defRPr sz="750">
                <a:solidFill>
                  <a:srgbClr val="7677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37936-80A0-0140-BC44-3F18C0FB128B}" type="slidenum">
              <a:rPr kumimoji="0" lang="it-IT" sz="750" b="0" i="0" u="none" strike="noStrike" kern="1200" cap="none" spc="0" normalizeH="0" baseline="0" noProof="0" smtClean="0">
                <a:ln>
                  <a:noFill/>
                </a:ln>
                <a:solidFill>
                  <a:srgbClr val="76777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750" b="0" i="0" u="none" strike="noStrike" kern="1200" cap="none" spc="0" normalizeH="0" baseline="0" noProof="0" dirty="0">
              <a:ln>
                <a:noFill/>
              </a:ln>
              <a:solidFill>
                <a:srgbClr val="7677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E7122C2-3775-164C-8B38-90FAE2BD48F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1944" y="6269774"/>
            <a:ext cx="1360841" cy="5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1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1" r:id="rId6"/>
    <p:sldLayoutId id="2147483692" r:id="rId7"/>
  </p:sldLayoutIdLst>
  <p:hf hdr="0" ftr="0"/>
  <p:txStyles>
    <p:titleStyle>
      <a:lvl1pPr algn="l" defTabSz="685756" rtl="0" eaLnBrk="1" latinLnBrk="0" hangingPunct="1">
        <a:lnSpc>
          <a:spcPts val="3000"/>
        </a:lnSpc>
        <a:spcBef>
          <a:spcPct val="0"/>
        </a:spcBef>
        <a:buNone/>
        <a:defRPr sz="2400" b="1" i="0" kern="1200">
          <a:solidFill>
            <a:srgbClr val="D01F73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171439" indent="-171439" algn="l" defTabSz="685756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b="0" i="0" kern="1200">
          <a:solidFill>
            <a:srgbClr val="203F7A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514316" indent="-171439" algn="l" defTabSz="685756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203F7A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857195" indent="-171439" algn="l" defTabSz="685756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203F7A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200072" indent="-171439" algn="l" defTabSz="685756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b="0" i="0" kern="1200">
          <a:solidFill>
            <a:srgbClr val="203F7A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1542950" indent="-171439" algn="l" defTabSz="685756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b="0" i="0" kern="1200">
          <a:solidFill>
            <a:srgbClr val="203F7A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1885827" indent="-171439" algn="l" defTabSz="68575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0" indent="-171439" algn="l" defTabSz="68575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6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476">
          <p15:clr>
            <a:srgbClr val="F26B43"/>
          </p15:clr>
        </p15:guide>
        <p15:guide id="3" orient="horz" pos="4032">
          <p15:clr>
            <a:srgbClr val="F26B43"/>
          </p15:clr>
        </p15:guide>
        <p15:guide id="5" orient="horz" pos="2160">
          <p15:clr>
            <a:srgbClr val="F26B43"/>
          </p15:clr>
        </p15:guide>
        <p15:guide id="7" pos="2730">
          <p15:clr>
            <a:srgbClr val="F26B43"/>
          </p15:clr>
        </p15:guide>
        <p15:guide id="8" pos="2880">
          <p15:clr>
            <a:srgbClr val="F26B43"/>
          </p15:clr>
        </p15:guide>
        <p15:guide id="9" pos="3022">
          <p15:clr>
            <a:srgbClr val="F26B43"/>
          </p15:clr>
        </p15:guide>
        <p15:guide id="10" orient="horz" pos="4166">
          <p15:clr>
            <a:srgbClr val="F26B43"/>
          </p15:clr>
        </p15:guide>
        <p15:guide id="11" orient="horz" pos="860">
          <p15:clr>
            <a:srgbClr val="F26B43"/>
          </p15:clr>
        </p15:guide>
        <p15:guide id="13" pos="284">
          <p15:clr>
            <a:srgbClr val="F26B43"/>
          </p15:clr>
        </p15:guide>
        <p15:guide id="14" orient="horz" pos="25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0" y="2852936"/>
            <a:ext cx="3921539" cy="1245353"/>
          </a:xfrm>
        </p:spPr>
        <p:txBody>
          <a:bodyPr vert="horz" lIns="0" tIns="0" rIns="91440" bIns="45720" rtlCol="0" anchor="t">
            <a:noAutofit/>
          </a:bodyPr>
          <a:lstStyle/>
          <a:p>
            <a:r>
              <a:rPr lang="it-IT" dirty="0"/>
              <a:t>«TRATTAMENTI PENSIONISTICI»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55976" y="5877272"/>
            <a:ext cx="4426362" cy="408790"/>
          </a:xfrm>
        </p:spPr>
        <p:txBody>
          <a:bodyPr vert="horz" lIns="0" tIns="0" rIns="91440" bIns="45720" rtlCol="0" anchor="t"/>
          <a:lstStyle/>
          <a:p>
            <a:pPr defTabSz="914400"/>
            <a:r>
              <a:rPr lang="it-IT" sz="1400" dirty="0" smtClean="0">
                <a:solidFill>
                  <a:srgbClr val="203F7A"/>
                </a:solidFill>
              </a:rPr>
              <a:t>COLLEGI DI TRENTO E BOLZANO- 01 MARZO </a:t>
            </a:r>
            <a:r>
              <a:rPr lang="it-IT" sz="1400" dirty="0">
                <a:solidFill>
                  <a:srgbClr val="203F7A"/>
                </a:solidFill>
              </a:rPr>
              <a:t>2019</a:t>
            </a:r>
          </a:p>
        </p:txBody>
      </p:sp>
      <p:sp>
        <p:nvSpPr>
          <p:cNvPr id="4" name="Rettangolo 3"/>
          <p:cNvSpPr/>
          <p:nvPr/>
        </p:nvSpPr>
        <p:spPr>
          <a:xfrm>
            <a:off x="4560844" y="3789040"/>
            <a:ext cx="4572000" cy="1054135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/>
          <a:p>
            <a:pPr defTabSz="685756">
              <a:lnSpc>
                <a:spcPts val="25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it-IT" sz="2400" dirty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RICONGIUNZIONE - TOTALIZZAZIONE - CUMULO </a:t>
            </a:r>
            <a:br>
              <a:rPr lang="it-IT" sz="2400" dirty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solidFill>
                <a:srgbClr val="D01F73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655" y="419684"/>
            <a:ext cx="7888778" cy="801521"/>
          </a:xfrm>
        </p:spPr>
        <p:txBody>
          <a:bodyPr vert="horz" lIns="0" tIns="0" rIns="0" bIns="0" rtlCol="0" anchor="t">
            <a:normAutofit fontScale="90000"/>
          </a:bodyPr>
          <a:lstStyle/>
          <a:p>
            <a:r>
              <a:rPr lang="it-IT" sz="2500" dirty="0" smtClean="0"/>
              <a:t>TOTALIZZAZIONE -  </a:t>
            </a:r>
            <a:r>
              <a:rPr lang="it-IT" sz="2000" dirty="0"/>
              <a:t>Decreto Legislativo  2 febbraio 2006, n. </a:t>
            </a:r>
            <a:r>
              <a:rPr lang="it-IT" sz="2000" dirty="0" smtClean="0"/>
              <a:t>42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600" dirty="0" smtClean="0"/>
              <a:t>CUMULO  -  </a:t>
            </a:r>
            <a:r>
              <a:rPr lang="it-IT" sz="2000" dirty="0" smtClean="0"/>
              <a:t>Legge </a:t>
            </a:r>
            <a:r>
              <a:rPr lang="it-IT" sz="1800" dirty="0" smtClean="0"/>
              <a:t>11.12.2016, n.232 (legge di bilancio 2017)</a:t>
            </a:r>
            <a:br>
              <a:rPr lang="it-IT" sz="1800" dirty="0" smtClean="0"/>
            </a:br>
            <a:r>
              <a:rPr lang="it-IT" sz="1800" dirty="0"/>
              <a:t/>
            </a:r>
            <a:br>
              <a:rPr lang="it-IT" sz="1800" dirty="0"/>
            </a:br>
            <a:endParaRPr lang="it-IT" sz="1800" dirty="0"/>
          </a:p>
        </p:txBody>
      </p:sp>
      <p:sp>
        <p:nvSpPr>
          <p:cNvPr id="5" name="object 6"/>
          <p:cNvSpPr>
            <a:spLocks noGrp="1"/>
          </p:cNvSpPr>
          <p:nvPr>
            <p:ph idx="1"/>
          </p:nvPr>
        </p:nvSpPr>
        <p:spPr>
          <a:xfrm>
            <a:off x="539038" y="1712696"/>
            <a:ext cx="7921395" cy="1368152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pPr marL="468313" indent="-285750" algn="just">
              <a:buFont typeface="Wingdings" panose="05000000000000000000" pitchFamily="2" charset="2"/>
              <a:buChar char="ü"/>
            </a:pPr>
            <a:r>
              <a:rPr lang="it-IT" spc="97" dirty="0" smtClean="0">
                <a:solidFill>
                  <a:srgbClr val="183D95"/>
                </a:solidFill>
              </a:rPr>
              <a:t>Si tratta di due istituti identici nella </a:t>
            </a:r>
            <a:r>
              <a:rPr lang="it-IT" i="1" spc="97" dirty="0" smtClean="0">
                <a:solidFill>
                  <a:srgbClr val="183D95"/>
                </a:solidFill>
              </a:rPr>
              <a:t>ratio</a:t>
            </a:r>
            <a:r>
              <a:rPr lang="it-IT" spc="97" dirty="0" smtClean="0">
                <a:solidFill>
                  <a:srgbClr val="183D95"/>
                </a:solidFill>
              </a:rPr>
              <a:t> perché consentono </a:t>
            </a:r>
            <a:r>
              <a:rPr lang="it-IT" dirty="0">
                <a:solidFill>
                  <a:srgbClr val="183D95"/>
                </a:solidFill>
              </a:rPr>
              <a:t>di </a:t>
            </a:r>
            <a:r>
              <a:rPr lang="it-IT" dirty="0" smtClean="0">
                <a:solidFill>
                  <a:srgbClr val="183D95"/>
                </a:solidFill>
              </a:rPr>
              <a:t>   </a:t>
            </a:r>
            <a:r>
              <a:rPr lang="it-IT" u="sng" spc="-4" dirty="0" smtClean="0">
                <a:solidFill>
                  <a:srgbClr val="183D95"/>
                </a:solidFill>
              </a:rPr>
              <a:t>sommare </a:t>
            </a:r>
            <a:r>
              <a:rPr lang="it-IT" u="sng" spc="-4" dirty="0">
                <a:solidFill>
                  <a:srgbClr val="183D95"/>
                </a:solidFill>
              </a:rPr>
              <a:t>gratuitamente  </a:t>
            </a:r>
            <a:r>
              <a:rPr lang="it-IT" u="sng" dirty="0">
                <a:solidFill>
                  <a:srgbClr val="183D95"/>
                </a:solidFill>
              </a:rPr>
              <a:t>i </a:t>
            </a:r>
            <a:r>
              <a:rPr lang="it-IT" u="sng" spc="-4" dirty="0">
                <a:solidFill>
                  <a:srgbClr val="183D95"/>
                </a:solidFill>
              </a:rPr>
              <a:t>periodi </a:t>
            </a:r>
            <a:r>
              <a:rPr lang="it-IT" u="sng" spc="-17" dirty="0">
                <a:solidFill>
                  <a:srgbClr val="183D95"/>
                </a:solidFill>
              </a:rPr>
              <a:t>contributivi </a:t>
            </a:r>
            <a:r>
              <a:rPr lang="it-IT" u="sng" spc="-4" dirty="0">
                <a:solidFill>
                  <a:srgbClr val="183D95"/>
                </a:solidFill>
              </a:rPr>
              <a:t>non </a:t>
            </a:r>
            <a:r>
              <a:rPr lang="it-IT" u="sng" spc="-17" dirty="0">
                <a:solidFill>
                  <a:srgbClr val="183D95"/>
                </a:solidFill>
              </a:rPr>
              <a:t>coincidenti </a:t>
            </a:r>
            <a:r>
              <a:rPr lang="it-IT" spc="-21" dirty="0">
                <a:solidFill>
                  <a:srgbClr val="183D95"/>
                </a:solidFill>
              </a:rPr>
              <a:t>posseduti </a:t>
            </a:r>
            <a:r>
              <a:rPr lang="it-IT" spc="-4" dirty="0">
                <a:solidFill>
                  <a:srgbClr val="183D95"/>
                </a:solidFill>
              </a:rPr>
              <a:t>presso  diverse </a:t>
            </a:r>
            <a:r>
              <a:rPr lang="it-IT" spc="-26" dirty="0">
                <a:solidFill>
                  <a:srgbClr val="183D95"/>
                </a:solidFill>
              </a:rPr>
              <a:t>gestioni </a:t>
            </a:r>
            <a:r>
              <a:rPr lang="it-IT" spc="-26" dirty="0" smtClean="0">
                <a:solidFill>
                  <a:srgbClr val="183D95"/>
                </a:solidFill>
              </a:rPr>
              <a:t>previdenziali </a:t>
            </a:r>
            <a:r>
              <a:rPr lang="it-IT" spc="-4" dirty="0" smtClean="0">
                <a:solidFill>
                  <a:srgbClr val="183D95"/>
                </a:solidFill>
              </a:rPr>
              <a:t>ai </a:t>
            </a:r>
            <a:r>
              <a:rPr lang="it-IT" dirty="0" err="1" smtClean="0">
                <a:solidFill>
                  <a:srgbClr val="183D95"/>
                </a:solidFill>
              </a:rPr>
              <a:t>ﬁni</a:t>
            </a:r>
            <a:r>
              <a:rPr lang="it-IT" dirty="0" smtClean="0">
                <a:solidFill>
                  <a:srgbClr val="183D95"/>
                </a:solidFill>
              </a:rPr>
              <a:t> </a:t>
            </a:r>
            <a:r>
              <a:rPr lang="it-IT" spc="43" dirty="0">
                <a:solidFill>
                  <a:srgbClr val="183D95"/>
                </a:solidFill>
              </a:rPr>
              <a:t>dell’ottenimento </a:t>
            </a:r>
            <a:r>
              <a:rPr lang="it-IT" dirty="0">
                <a:solidFill>
                  <a:srgbClr val="183D95"/>
                </a:solidFill>
              </a:rPr>
              <a:t>di </a:t>
            </a:r>
            <a:r>
              <a:rPr lang="it-IT" spc="-4" dirty="0">
                <a:solidFill>
                  <a:srgbClr val="183D95"/>
                </a:solidFill>
              </a:rPr>
              <a:t>un’unica  prestazione </a:t>
            </a:r>
            <a:r>
              <a:rPr lang="it-IT" spc="-17" dirty="0">
                <a:solidFill>
                  <a:srgbClr val="183D95"/>
                </a:solidFill>
              </a:rPr>
              <a:t>pensionistica</a:t>
            </a:r>
            <a:r>
              <a:rPr lang="it-IT" spc="-17" dirty="0" smtClean="0">
                <a:solidFill>
                  <a:srgbClr val="183D95"/>
                </a:solidFill>
              </a:rPr>
              <a:t>. Non possono essere usufruiti in forma parziale e devono riguardare tutte le gestioni coinvolte.</a:t>
            </a:r>
            <a:endParaRPr lang="it-IT" dirty="0">
              <a:solidFill>
                <a:srgbClr val="183D95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dirty="0">
              <a:solidFill>
                <a:srgbClr val="183D95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object 6"/>
          <p:cNvSpPr/>
          <p:nvPr/>
        </p:nvSpPr>
        <p:spPr>
          <a:xfrm>
            <a:off x="683568" y="3212976"/>
            <a:ext cx="7692490" cy="461386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richiedenti non devono essere già titolari di un trattamento pensionistico ed i  periodi assicurativi non devono essere coincidenti nelle diverse gestioni</a:t>
            </a:r>
            <a:r>
              <a:rPr lang="it-IT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totalizzazione ed il cumulo possono essere richiesti anche se risultano perfezionati i requisiti minimi in una delle gestioni interessate.</a:t>
            </a:r>
            <a:endPara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/>
          <p:nvPr/>
        </p:nvSpPr>
        <p:spPr>
          <a:xfrm>
            <a:off x="323528" y="4490566"/>
            <a:ext cx="8208911" cy="2351132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589281" marR="62444" indent="-285750" algn="just">
              <a:lnSpc>
                <a:spcPct val="79900"/>
              </a:lnSpc>
              <a:spcBef>
                <a:spcPts val="1962"/>
              </a:spcBef>
              <a:buFont typeface="Wingdings" panose="05000000000000000000" pitchFamily="2" charset="2"/>
              <a:buChar char="ü"/>
            </a:pPr>
            <a:r>
              <a:rPr lang="it-IT" spc="-13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pc="-13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pagamento delle prestazioni è effettuato dall’INPS, ancorché non coinvolto come gestione </a:t>
            </a:r>
            <a:r>
              <a:rPr lang="it-IT" spc="-13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 due istituti. </a:t>
            </a:r>
          </a:p>
          <a:p>
            <a:pPr marL="589281" marR="62444" indent="-285750" algn="just">
              <a:lnSpc>
                <a:spcPct val="79900"/>
              </a:lnSpc>
              <a:spcBef>
                <a:spcPts val="1962"/>
              </a:spcBef>
              <a:buFont typeface="Wingdings" panose="05000000000000000000" pitchFamily="2" charset="2"/>
              <a:buChar char="ü"/>
            </a:pPr>
            <a:r>
              <a:rPr lang="it-IT" u="sng" spc="-13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differenze tra i due istituti riguardano i requisiti di accesso dei trattamenti e le modalità di calcolo adottate per la quantificazione delle quote</a:t>
            </a:r>
            <a:r>
              <a:rPr lang="it-IT" spc="-13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pc="-13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30204" y="454359"/>
            <a:ext cx="7884368" cy="1280054"/>
          </a:xfrm>
        </p:spPr>
        <p:txBody>
          <a:bodyPr>
            <a:noAutofit/>
          </a:bodyPr>
          <a:lstStyle/>
          <a:p>
            <a:pPr algn="l"/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95789" y="599089"/>
            <a:ext cx="7634637" cy="720079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>
            <a:lvl1pPr defTabSz="685756">
              <a:lnSpc>
                <a:spcPts val="3000"/>
              </a:lnSpc>
              <a:spcBef>
                <a:spcPct val="0"/>
              </a:spcBef>
              <a:buNone/>
              <a:defRPr sz="2000" b="1" i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2300" dirty="0"/>
              <a:t>I PERIODI COINCIDENTI TOTALIZZAZIONE/CUMULO</a:t>
            </a:r>
          </a:p>
        </p:txBody>
      </p:sp>
      <p:sp>
        <p:nvSpPr>
          <p:cNvPr id="9" name="object 6"/>
          <p:cNvSpPr/>
          <p:nvPr/>
        </p:nvSpPr>
        <p:spPr>
          <a:xfrm>
            <a:off x="272007" y="1844824"/>
            <a:ext cx="8579296" cy="3312368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algn="just"/>
            <a:r>
              <a:rPr lang="it-IT" sz="2000" b="1" dirty="0">
                <a:solidFill>
                  <a:srgbClr val="3962BA"/>
                </a:solidFill>
              </a:rPr>
              <a:t>    </a:t>
            </a:r>
            <a:endParaRPr lang="it-IT" sz="2000" dirty="0">
              <a:solidFill>
                <a:srgbClr val="3962BA"/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1015262" y="5482055"/>
            <a:ext cx="5778641" cy="1650087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dirty="0">
              <a:solidFill>
                <a:srgbClr val="3962BA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638444"/>
              </p:ext>
            </p:extLst>
          </p:nvPr>
        </p:nvGraphicFramePr>
        <p:xfrm>
          <a:off x="611560" y="1734413"/>
          <a:ext cx="7488832" cy="33928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val="2507180846"/>
                    </a:ext>
                  </a:extLst>
                </a:gridCol>
              </a:tblGrid>
              <a:tr h="1584175">
                <a:tc>
                  <a:txBody>
                    <a:bodyPr/>
                    <a:lstStyle/>
                    <a:p>
                      <a:pPr marL="285750" indent="-285750" algn="just" fontAlgn="b">
                        <a:buFont typeface="Wingdings" panose="05000000000000000000" pitchFamily="2" charset="2"/>
                        <a:buChar char="ü"/>
                      </a:pPr>
                      <a:r>
                        <a:rPr lang="it-IT" sz="1600" u="sng" dirty="0">
                          <a:solidFill>
                            <a:srgbClr val="183D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 fini del diritto a pensione</a:t>
                      </a:r>
                      <a:r>
                        <a:rPr lang="it-IT" sz="1600" u="none" dirty="0">
                          <a:solidFill>
                            <a:srgbClr val="183D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>
                          <a:solidFill>
                            <a:srgbClr val="183D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(accertamento dell’anzianità minima) si considerano i soli periodi assicurativi non coincidenti maturati nelle varie gestioni previdenziali. </a:t>
                      </a:r>
                    </a:p>
                    <a:p>
                      <a:pPr marL="285750" indent="-285750" algn="just" fontAlgn="b">
                        <a:buFont typeface="Wingdings" panose="05000000000000000000" pitchFamily="2" charset="2"/>
                        <a:buChar char="ü"/>
                      </a:pPr>
                      <a:endParaRPr lang="it-IT" sz="1600" dirty="0">
                        <a:solidFill>
                          <a:srgbClr val="183D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1600" u="sng" dirty="0">
                          <a:solidFill>
                            <a:srgbClr val="183D9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 fini della misura</a:t>
                      </a:r>
                      <a:r>
                        <a:rPr lang="it-IT" sz="1600" u="none" dirty="0">
                          <a:solidFill>
                            <a:srgbClr val="183D9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>
                          <a:solidFill>
                            <a:srgbClr val="183D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sono presi in considerazione tutti  i periodi assicurativi accreditati nella singola gestione indipendentemente dalla loro eventuale coincidenza  con altri periodi accreditati presso altre gestioni.</a:t>
                      </a:r>
                    </a:p>
                    <a:p>
                      <a:pPr marL="285750" indent="-285750" algn="just" fontAlgn="b">
                        <a:buFont typeface="Wingdings" panose="05000000000000000000" pitchFamily="2" charset="2"/>
                        <a:buChar char="ü"/>
                      </a:pPr>
                      <a:endParaRPr lang="it-IT" sz="1600" dirty="0">
                        <a:solidFill>
                          <a:srgbClr val="183D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 fontAlgn="b">
                        <a:buFont typeface="Wingdings" panose="05000000000000000000" pitchFamily="2" charset="2"/>
                        <a:buChar char="ü"/>
                      </a:pPr>
                      <a:r>
                        <a:rPr lang="it-IT" sz="1600" u="none" strike="noStrike" dirty="0">
                          <a:solidFill>
                            <a:srgbClr val="183D9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neutralizzazione dei periodi contributivi  coincidenti  riguarda  esclusivamente l’utilizzo dei contributi ai fini della maturazione del diritto e non ai fini della misura</a:t>
                      </a:r>
                      <a:r>
                        <a:rPr lang="it-IT" sz="1600" u="none" strike="noStrike" baseline="0" dirty="0">
                          <a:solidFill>
                            <a:srgbClr val="183D9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</a:p>
                    <a:p>
                      <a:pPr algn="just" fontAlgn="b"/>
                      <a:endParaRPr lang="it-IT" sz="1800" u="none" strike="noStrike" baseline="0" dirty="0">
                        <a:effectLst/>
                      </a:endParaRPr>
                    </a:p>
                    <a:p>
                      <a:pPr algn="ctr" fontAlgn="b"/>
                      <a:endParaRPr lang="it-IT" sz="1400" u="none" strike="noStrike" dirty="0">
                        <a:effectLst/>
                      </a:endParaRPr>
                    </a:p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661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1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92615"/>
            <a:ext cx="7929618" cy="85723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it-IT" sz="2500" dirty="0"/>
              <a:t>TOTALIZZAZIONE</a:t>
            </a:r>
            <a:br>
              <a:rPr lang="it-IT" sz="2500" dirty="0"/>
            </a:br>
            <a:r>
              <a:rPr lang="it-IT" sz="2500" dirty="0" smtClean="0"/>
              <a:t>Decreto </a:t>
            </a:r>
            <a:r>
              <a:rPr lang="it-IT" sz="2500" dirty="0"/>
              <a:t>Legislativo  2 febbraio 2006, n. 42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51229" y="1810992"/>
            <a:ext cx="1830373" cy="646331"/>
          </a:xfrm>
          <a:prstGeom prst="rect">
            <a:avLst/>
          </a:prstGeom>
          <a:solidFill>
            <a:srgbClr val="D01F7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TRATTAMENTI </a:t>
            </a:r>
          </a:p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CONSEGUIBILI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51229" y="4372785"/>
            <a:ext cx="1800493" cy="369332"/>
          </a:xfrm>
          <a:prstGeom prst="rect">
            <a:avLst/>
          </a:prstGeom>
          <a:solidFill>
            <a:srgbClr val="183D9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DECORRENZE</a:t>
            </a:r>
          </a:p>
        </p:txBody>
      </p:sp>
      <p:sp>
        <p:nvSpPr>
          <p:cNvPr id="11" name="object 6"/>
          <p:cNvSpPr/>
          <p:nvPr/>
        </p:nvSpPr>
        <p:spPr>
          <a:xfrm>
            <a:off x="2263004" y="1552013"/>
            <a:ext cx="5255045" cy="1299124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anzianità </a:t>
            </a:r>
            <a:r>
              <a:rPr lang="it-IT" sz="1368" dirty="0">
                <a:solidFill>
                  <a:srgbClr val="183D95"/>
                </a:solidFill>
              </a:rPr>
              <a:t>(40 anni anzianità contributiva)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vecchiaia </a:t>
            </a:r>
            <a:r>
              <a:rPr lang="it-IT" sz="1368" dirty="0">
                <a:solidFill>
                  <a:srgbClr val="183D95"/>
                </a:solidFill>
              </a:rPr>
              <a:t>(65 anni di età e 20 di anzianità contributiva)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sz="770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inabilità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indiretta</a:t>
            </a:r>
            <a:endParaRPr sz="1539" dirty="0">
              <a:solidFill>
                <a:srgbClr val="183D95"/>
              </a:solidFill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273551" y="3284957"/>
            <a:ext cx="5394321" cy="2932162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anzianità</a:t>
            </a:r>
          </a:p>
          <a:p>
            <a:r>
              <a:rPr lang="it-IT" sz="1197" dirty="0">
                <a:solidFill>
                  <a:srgbClr val="183D95"/>
                </a:solidFill>
              </a:rPr>
              <a:t>decorre trascorsi 21 mesi </a:t>
            </a:r>
          </a:p>
          <a:p>
            <a:r>
              <a:rPr lang="it-IT" sz="1197" dirty="0">
                <a:solidFill>
                  <a:srgbClr val="183D95"/>
                </a:solidFill>
              </a:rPr>
              <a:t>dal perfezionamento dei requisiti</a:t>
            </a:r>
          </a:p>
          <a:p>
            <a:endParaRPr lang="it-IT" sz="1197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vecchiaia</a:t>
            </a:r>
          </a:p>
          <a:p>
            <a:r>
              <a:rPr lang="it-IT" sz="1197" dirty="0">
                <a:solidFill>
                  <a:srgbClr val="183D95"/>
                </a:solidFill>
              </a:rPr>
              <a:t>decorre trascorsi 18 mesi </a:t>
            </a:r>
          </a:p>
          <a:p>
            <a:r>
              <a:rPr lang="it-IT" sz="1197" dirty="0">
                <a:solidFill>
                  <a:srgbClr val="183D95"/>
                </a:solidFill>
              </a:rPr>
              <a:t> dal perfezionamento dei requisiti </a:t>
            </a:r>
          </a:p>
          <a:p>
            <a:pPr algn="ctr"/>
            <a:endParaRPr lang="it-IT" sz="1197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di inabilità</a:t>
            </a:r>
          </a:p>
          <a:p>
            <a:r>
              <a:rPr lang="it-IT" sz="1197" dirty="0">
                <a:solidFill>
                  <a:srgbClr val="183D95"/>
                </a:solidFill>
              </a:rPr>
              <a:t>dal mese successivo alla presentazione della domanda</a:t>
            </a:r>
            <a:endParaRPr lang="it-IT" sz="1539" dirty="0">
              <a:solidFill>
                <a:srgbClr val="183D95"/>
              </a:solidFill>
            </a:endParaRPr>
          </a:p>
          <a:p>
            <a:endParaRPr lang="it-IT" sz="1539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</a:rPr>
              <a:t>Pensione indiretta </a:t>
            </a:r>
          </a:p>
          <a:p>
            <a:r>
              <a:rPr lang="it-IT" sz="1197" dirty="0">
                <a:solidFill>
                  <a:srgbClr val="183D95"/>
                </a:solidFill>
              </a:rPr>
              <a:t>dal mese successivo al verificarsi dell’evento</a:t>
            </a:r>
          </a:p>
          <a:p>
            <a:endParaRPr lang="it-IT" sz="1539" dirty="0">
              <a:solidFill>
                <a:srgbClr val="3962BA"/>
              </a:solidFill>
            </a:endParaRPr>
          </a:p>
          <a:p>
            <a:endParaRPr lang="it-IT" sz="1539" dirty="0">
              <a:solidFill>
                <a:srgbClr val="3962BA"/>
              </a:solidFill>
            </a:endParaRPr>
          </a:p>
          <a:p>
            <a:pPr algn="ctr"/>
            <a:endParaRPr lang="it-IT" sz="2052" dirty="0">
              <a:solidFill>
                <a:srgbClr val="3962BA"/>
              </a:solidFill>
            </a:endParaRPr>
          </a:p>
          <a:p>
            <a:pPr algn="ctr"/>
            <a:endParaRPr lang="it-IT" sz="2052" dirty="0">
              <a:solidFill>
                <a:srgbClr val="3962BA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5367557" y="3284957"/>
            <a:ext cx="3528392" cy="127942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it-IT" sz="1368" b="1" dirty="0">
                <a:solidFill>
                  <a:srgbClr val="183D95"/>
                </a:solidFill>
              </a:rPr>
              <a:t>Dal 1° gennaio 2013 è stato introdotto  l’ulteriore requisito della speranza di vita  pari dal 2016  a 7 me</a:t>
            </a:r>
            <a:r>
              <a:rPr lang="it-IT" sz="1539" b="1" dirty="0">
                <a:solidFill>
                  <a:srgbClr val="183D95"/>
                </a:solidFill>
              </a:rPr>
              <a:t>si e </a:t>
            </a:r>
            <a:r>
              <a:rPr lang="it-IT" sz="1370" b="1" u="sng" dirty="0">
                <a:solidFill>
                  <a:srgbClr val="183D95"/>
                </a:solidFill>
              </a:rPr>
              <a:t>nel biennio 2019-2020   12 mesi 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 flipV="1">
            <a:off x="4311827" y="3572989"/>
            <a:ext cx="867364" cy="27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 flipV="1">
            <a:off x="4226113" y="4372785"/>
            <a:ext cx="953078" cy="4958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47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5993" y="2420888"/>
            <a:ext cx="8263932" cy="1368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600" b="1" dirty="0" smtClean="0">
                <a:solidFill>
                  <a:srgbClr val="D01F73"/>
                </a:solidFill>
              </a:rPr>
              <a:t>Calcolo quota in totalizzazione</a:t>
            </a:r>
          </a:p>
          <a:p>
            <a:pPr marL="0" indent="0">
              <a:buNone/>
            </a:pPr>
            <a:endParaRPr lang="it-IT" sz="1600" b="1" dirty="0" smtClean="0">
              <a:solidFill>
                <a:srgbClr val="D01F73"/>
              </a:solidFill>
            </a:endParaRPr>
          </a:p>
          <a:p>
            <a:pPr marL="269875" indent="-269875" algn="just">
              <a:buFont typeface="Wingdings" panose="05000000000000000000" pitchFamily="2" charset="2"/>
              <a:buChar char="ü"/>
            </a:pPr>
            <a:r>
              <a:rPr lang="it-IT" sz="1600" dirty="0" smtClean="0">
                <a:solidFill>
                  <a:srgbClr val="183D95"/>
                </a:solidFill>
              </a:rPr>
              <a:t>Il calcolo della quota in totalizzazione è effettuato con il sistema contributivo sia pure corretto da una relazione matematica (algoritmo).</a:t>
            </a: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it-IT" sz="1600" dirty="0" smtClean="0">
                <a:solidFill>
                  <a:srgbClr val="183D95"/>
                </a:solidFill>
              </a:rPr>
              <a:t>E’ applicato il calcolo ordinario ove raggiunto il requisito di anzianità contributiva minima previsto per la vecchiaia. </a:t>
            </a:r>
            <a:endParaRPr lang="it-IT" sz="1600" dirty="0">
              <a:solidFill>
                <a:srgbClr val="183D95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845A-4B66-4FE0-94B0-3D5C0636B62B}" type="slidenum">
              <a:rPr lang="it-IT" smtClean="0"/>
              <a:t>13</a:t>
            </a:fld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5992" y="404664"/>
            <a:ext cx="8242300" cy="85723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it-IT" sz="2500" dirty="0"/>
              <a:t>TOTALIZZAZIONE</a:t>
            </a:r>
            <a:br>
              <a:rPr lang="it-IT" sz="2500" dirty="0"/>
            </a:br>
            <a:r>
              <a:rPr lang="it-IT" sz="2500" dirty="0" smtClean="0"/>
              <a:t>Decreto </a:t>
            </a:r>
            <a:r>
              <a:rPr lang="it-IT" sz="2500" dirty="0"/>
              <a:t>Legislativo  2 febbraio 2006, n. 42</a:t>
            </a:r>
          </a:p>
        </p:txBody>
      </p:sp>
    </p:spTree>
    <p:extLst>
      <p:ext uri="{BB962C8B-B14F-4D97-AF65-F5344CB8AC3E}">
        <p14:creationId xmlns:p14="http://schemas.microsoft.com/office/powerpoint/2010/main" val="18865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magin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09" y="5445224"/>
            <a:ext cx="317947" cy="50646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92615"/>
            <a:ext cx="8136904" cy="857232"/>
          </a:xfrm>
        </p:spPr>
        <p:txBody>
          <a:bodyPr vert="horz" lIns="0" tIns="0" rIns="0" bIns="0" rtlCol="0" anchor="t">
            <a:normAutofit fontScale="90000"/>
          </a:bodyPr>
          <a:lstStyle/>
          <a:p>
            <a:r>
              <a:rPr lang="it-IT" sz="2500" dirty="0" smtClean="0"/>
              <a:t>CUMULO</a:t>
            </a:r>
            <a:r>
              <a:rPr lang="it-IT" sz="2500" dirty="0"/>
              <a:t/>
            </a:r>
            <a:br>
              <a:rPr lang="it-IT" sz="2500" dirty="0"/>
            </a:br>
            <a:r>
              <a:rPr lang="it-IT" sz="2800" dirty="0"/>
              <a:t>L</a:t>
            </a:r>
            <a:r>
              <a:rPr lang="it-IT" sz="2800" dirty="0" smtClean="0"/>
              <a:t>egge 11.12.2016, n. 232 (Legge di bilancio 2017)</a:t>
            </a:r>
            <a:r>
              <a:rPr lang="it-IT" sz="2800" dirty="0"/>
              <a:t/>
            </a:r>
            <a:br>
              <a:rPr lang="it-IT" sz="2800" dirty="0"/>
            </a:br>
            <a:endParaRPr lang="it-IT" sz="25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74054" y="2761304"/>
            <a:ext cx="1830373" cy="646331"/>
          </a:xfrm>
          <a:prstGeom prst="rect">
            <a:avLst/>
          </a:prstGeom>
          <a:solidFill>
            <a:srgbClr val="D01F7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TRATTAMENTI </a:t>
            </a:r>
          </a:p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CONSEGUIBILI</a:t>
            </a:r>
          </a:p>
        </p:txBody>
      </p:sp>
      <p:sp>
        <p:nvSpPr>
          <p:cNvPr id="11" name="object 6"/>
          <p:cNvSpPr/>
          <p:nvPr/>
        </p:nvSpPr>
        <p:spPr>
          <a:xfrm>
            <a:off x="2703883" y="1461962"/>
            <a:ext cx="2056319" cy="890358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Pensione </a:t>
            </a: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anticipata</a:t>
            </a:r>
          </a:p>
          <a:p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1539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1539" dirty="0" smtClean="0">
              <a:solidFill>
                <a:srgbClr val="183D95"/>
              </a:solidFill>
            </a:endParaRPr>
          </a:p>
          <a:p>
            <a:endParaRPr lang="it-IT" sz="1539" dirty="0" smtClean="0">
              <a:solidFill>
                <a:srgbClr val="183D95"/>
              </a:solidFill>
            </a:endParaRPr>
          </a:p>
          <a:p>
            <a:endParaRPr lang="it-IT" sz="1539" dirty="0">
              <a:solidFill>
                <a:srgbClr val="183D95"/>
              </a:solidFill>
            </a:endParaRPr>
          </a:p>
          <a:p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Pensione di vecchiaia</a:t>
            </a:r>
            <a:endParaRPr lang="it-IT" sz="1539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770" dirty="0" smtClean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770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770" dirty="0" smtClean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770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1539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Pensione </a:t>
            </a:r>
            <a:r>
              <a:rPr lang="it-IT" sz="1539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539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inabilità</a:t>
            </a:r>
            <a:endParaRPr lang="it-IT" sz="1539" dirty="0" smtClean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1539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1539" dirty="0">
              <a:solidFill>
                <a:srgbClr val="183D9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539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Pensione indiretta</a:t>
            </a:r>
            <a:endParaRPr sz="1539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6"/>
          <p:cNvSpPr/>
          <p:nvPr/>
        </p:nvSpPr>
        <p:spPr>
          <a:xfrm>
            <a:off x="4648099" y="2064333"/>
            <a:ext cx="2088232" cy="516081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sz="1539" dirty="0">
              <a:solidFill>
                <a:srgbClr val="3962BA"/>
              </a:solidFill>
            </a:endParaRPr>
          </a:p>
        </p:txBody>
      </p:sp>
      <p:sp>
        <p:nvSpPr>
          <p:cNvPr id="17" name="object 15"/>
          <p:cNvSpPr/>
          <p:nvPr/>
        </p:nvSpPr>
        <p:spPr>
          <a:xfrm>
            <a:off x="5481174" y="2451350"/>
            <a:ext cx="2835242" cy="81991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it-IT" sz="1368" b="1" dirty="0" smtClean="0">
                <a:solidFill>
                  <a:srgbClr val="183D95"/>
                </a:solidFill>
              </a:rPr>
              <a:t>2018</a:t>
            </a:r>
          </a:p>
          <a:p>
            <a:r>
              <a:rPr lang="it-IT" sz="1368" b="1" dirty="0" smtClean="0">
                <a:solidFill>
                  <a:srgbClr val="183D95"/>
                </a:solidFill>
              </a:rPr>
              <a:t>42 </a:t>
            </a:r>
            <a:r>
              <a:rPr lang="it-IT" sz="1368" b="1" dirty="0">
                <a:solidFill>
                  <a:srgbClr val="183D95"/>
                </a:solidFill>
              </a:rPr>
              <a:t>anni e </a:t>
            </a:r>
            <a:r>
              <a:rPr lang="it-IT" sz="1368" b="1" dirty="0" smtClean="0">
                <a:solidFill>
                  <a:srgbClr val="183D95"/>
                </a:solidFill>
              </a:rPr>
              <a:t>10 </a:t>
            </a:r>
            <a:r>
              <a:rPr lang="it-IT" sz="1368" b="1" dirty="0">
                <a:solidFill>
                  <a:srgbClr val="183D95"/>
                </a:solidFill>
              </a:rPr>
              <a:t>mesi per gli uomini</a:t>
            </a:r>
          </a:p>
          <a:p>
            <a:r>
              <a:rPr lang="it-IT" sz="1368" b="1" dirty="0" smtClean="0">
                <a:solidFill>
                  <a:srgbClr val="183D95"/>
                </a:solidFill>
              </a:rPr>
              <a:t>41 anni e 10 mesi per le </a:t>
            </a:r>
            <a:r>
              <a:rPr lang="it-IT" sz="1368" b="1" dirty="0">
                <a:solidFill>
                  <a:srgbClr val="183D95"/>
                </a:solidFill>
              </a:rPr>
              <a:t>donne di anzianità contributiva cumulata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4855105" y="1752156"/>
            <a:ext cx="545891" cy="0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ject 15"/>
          <p:cNvSpPr/>
          <p:nvPr/>
        </p:nvSpPr>
        <p:spPr>
          <a:xfrm>
            <a:off x="5481174" y="1183272"/>
            <a:ext cx="2835242" cy="122520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it-IT" sz="1368" b="1" dirty="0" smtClean="0">
                <a:solidFill>
                  <a:srgbClr val="183D95"/>
                </a:solidFill>
              </a:rPr>
              <a:t>2019</a:t>
            </a:r>
          </a:p>
          <a:p>
            <a:r>
              <a:rPr lang="it-IT" sz="1368" b="1" dirty="0" smtClean="0">
                <a:solidFill>
                  <a:srgbClr val="183D95"/>
                </a:solidFill>
              </a:rPr>
              <a:t>42 </a:t>
            </a:r>
            <a:r>
              <a:rPr lang="it-IT" sz="1368" b="1" dirty="0">
                <a:solidFill>
                  <a:srgbClr val="183D95"/>
                </a:solidFill>
              </a:rPr>
              <a:t>anni e </a:t>
            </a:r>
            <a:r>
              <a:rPr lang="it-IT" sz="1368" b="1" dirty="0" smtClean="0">
                <a:solidFill>
                  <a:srgbClr val="183D95"/>
                </a:solidFill>
              </a:rPr>
              <a:t>10 </a:t>
            </a:r>
            <a:r>
              <a:rPr lang="it-IT" sz="1368" b="1" dirty="0">
                <a:solidFill>
                  <a:srgbClr val="183D95"/>
                </a:solidFill>
              </a:rPr>
              <a:t>mesi per gli </a:t>
            </a:r>
            <a:r>
              <a:rPr lang="it-IT" sz="1368" b="1" dirty="0" smtClean="0">
                <a:solidFill>
                  <a:srgbClr val="183D95"/>
                </a:solidFill>
              </a:rPr>
              <a:t>uomini</a:t>
            </a:r>
            <a:r>
              <a:rPr lang="it-IT" sz="1368" b="1" dirty="0">
                <a:solidFill>
                  <a:srgbClr val="183D95"/>
                </a:solidFill>
              </a:rPr>
              <a:t> </a:t>
            </a:r>
            <a:endParaRPr lang="it-IT" sz="1368" b="1" dirty="0" smtClean="0">
              <a:solidFill>
                <a:srgbClr val="183D95"/>
              </a:solidFill>
            </a:endParaRPr>
          </a:p>
          <a:p>
            <a:r>
              <a:rPr lang="it-IT" sz="1368" b="1" dirty="0" smtClean="0">
                <a:solidFill>
                  <a:srgbClr val="183D95"/>
                </a:solidFill>
              </a:rPr>
              <a:t>41 anni e 10 mesi per le donne di anzianità contributiva cumulata</a:t>
            </a:r>
          </a:p>
          <a:p>
            <a:r>
              <a:rPr lang="it-IT" sz="1368" b="1" dirty="0">
                <a:solidFill>
                  <a:srgbClr val="183D95"/>
                </a:solidFill>
              </a:rPr>
              <a:t>+ 3 mesi </a:t>
            </a:r>
            <a:r>
              <a:rPr lang="it-IT" sz="1368" b="1" dirty="0" smtClean="0">
                <a:solidFill>
                  <a:srgbClr val="183D95"/>
                </a:solidFill>
              </a:rPr>
              <a:t>finestra</a:t>
            </a:r>
            <a:r>
              <a:rPr lang="it-IT" sz="1368" b="1" dirty="0">
                <a:solidFill>
                  <a:srgbClr val="183D95"/>
                </a:solidFill>
              </a:rPr>
              <a:t> </a:t>
            </a:r>
            <a:r>
              <a:rPr lang="it-IT" sz="1368" b="1" dirty="0" smtClean="0">
                <a:solidFill>
                  <a:srgbClr val="183D95"/>
                </a:solidFill>
              </a:rPr>
              <a:t>per entrambi i  casi</a:t>
            </a:r>
            <a:endParaRPr lang="it-IT" sz="1368" b="1" dirty="0">
              <a:solidFill>
                <a:srgbClr val="183D95"/>
              </a:solidFill>
            </a:endParaRPr>
          </a:p>
        </p:txBody>
      </p:sp>
      <p:cxnSp>
        <p:nvCxnSpPr>
          <p:cNvPr id="21" name="Connettore 2 20"/>
          <p:cNvCxnSpPr/>
          <p:nvPr/>
        </p:nvCxnSpPr>
        <p:spPr>
          <a:xfrm>
            <a:off x="4855107" y="3714572"/>
            <a:ext cx="545891" cy="0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ject 15"/>
          <p:cNvSpPr/>
          <p:nvPr/>
        </p:nvSpPr>
        <p:spPr>
          <a:xfrm>
            <a:off x="5488757" y="3352073"/>
            <a:ext cx="2827659" cy="72499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r>
              <a:rPr lang="it-IT" sz="1368" b="1" dirty="0" smtClean="0">
                <a:solidFill>
                  <a:srgbClr val="183D95"/>
                </a:solidFill>
              </a:rPr>
              <a:t>70 </a:t>
            </a:r>
            <a:r>
              <a:rPr lang="it-IT" sz="1368" b="1" dirty="0">
                <a:solidFill>
                  <a:srgbClr val="183D95"/>
                </a:solidFill>
              </a:rPr>
              <a:t>anni </a:t>
            </a:r>
            <a:r>
              <a:rPr lang="it-IT" sz="1368" b="1" dirty="0" smtClean="0">
                <a:solidFill>
                  <a:srgbClr val="183D95"/>
                </a:solidFill>
              </a:rPr>
              <a:t>di età e 35 anni di anzianità contributiva cumulata</a:t>
            </a:r>
            <a:endParaRPr lang="it-IT" sz="1368" b="1" dirty="0">
              <a:solidFill>
                <a:srgbClr val="183D95"/>
              </a:solidFill>
            </a:endParaRPr>
          </a:p>
        </p:txBody>
      </p:sp>
      <p:sp>
        <p:nvSpPr>
          <p:cNvPr id="23" name="object 15"/>
          <p:cNvSpPr/>
          <p:nvPr/>
        </p:nvSpPr>
        <p:spPr>
          <a:xfrm>
            <a:off x="5481174" y="4149080"/>
            <a:ext cx="2835242" cy="71501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just"/>
            <a:r>
              <a:rPr lang="it-IT" sz="1368" b="1" dirty="0" smtClean="0">
                <a:solidFill>
                  <a:srgbClr val="183D95"/>
                </a:solidFill>
              </a:rPr>
              <a:t>Requisiti previsti dalla gestione previdenziale nella quale si è verificato lo stato inabilitante</a:t>
            </a:r>
            <a:endParaRPr lang="it-IT" sz="1368" b="1" dirty="0">
              <a:solidFill>
                <a:srgbClr val="183D95"/>
              </a:solidFill>
            </a:endParaRPr>
          </a:p>
        </p:txBody>
      </p:sp>
      <p:sp>
        <p:nvSpPr>
          <p:cNvPr id="24" name="object 15"/>
          <p:cNvSpPr/>
          <p:nvPr/>
        </p:nvSpPr>
        <p:spPr>
          <a:xfrm>
            <a:off x="5481174" y="4944797"/>
            <a:ext cx="2835242" cy="71501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just"/>
            <a:r>
              <a:rPr lang="it-IT" sz="1368" b="1" dirty="0" smtClean="0">
                <a:solidFill>
                  <a:srgbClr val="183D95"/>
                </a:solidFill>
              </a:rPr>
              <a:t>Requisiti previsti dalla gestione previdenziale nella quale si è verificato il decesso</a:t>
            </a:r>
            <a:endParaRPr lang="it-IT" sz="1368" b="1" dirty="0">
              <a:solidFill>
                <a:srgbClr val="183D95"/>
              </a:solidFill>
            </a:endParaRPr>
          </a:p>
        </p:txBody>
      </p:sp>
      <p:cxnSp>
        <p:nvCxnSpPr>
          <p:cNvPr id="25" name="Connettore 2 24"/>
          <p:cNvCxnSpPr/>
          <p:nvPr/>
        </p:nvCxnSpPr>
        <p:spPr>
          <a:xfrm>
            <a:off x="4824959" y="4506586"/>
            <a:ext cx="545891" cy="0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4855106" y="5229780"/>
            <a:ext cx="545891" cy="0"/>
          </a:xfrm>
          <a:prstGeom prst="straightConnector1">
            <a:avLst/>
          </a:prstGeom>
          <a:ln w="38100">
            <a:solidFill>
              <a:srgbClr val="D01F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2694464" y="1752156"/>
            <a:ext cx="23042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dalla data della domanda se 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raggiunto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 requisito dell’anzianità contributiva </a:t>
            </a:r>
            <a:endParaRPr lang="it-IT" sz="11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810226" y="3452158"/>
            <a:ext cx="22948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dalla data del perfezionamento dei requisiti o, su richiesta, dalla domanda</a:t>
            </a:r>
            <a:endParaRPr lang="it-IT" sz="11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2725849" y="4349551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dalla data della domanda</a:t>
            </a:r>
            <a:endParaRPr lang="it-IT" sz="11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2810226" y="5077667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dalla data del decesso</a:t>
            </a:r>
            <a:endParaRPr lang="it-IT" sz="11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6"/>
          <p:cNvSpPr/>
          <p:nvPr/>
        </p:nvSpPr>
        <p:spPr>
          <a:xfrm>
            <a:off x="525123" y="5785244"/>
            <a:ext cx="8424936" cy="612711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algn="just"/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1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pensione di vecchiaia in cumulo 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prestazione progressiva con 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primo acconto 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pro rata) liquidato dall’Inps al raggiungimento dei requisiti minimi 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 </a:t>
            </a:r>
            <a:r>
              <a:rPr lang="it-IT" sz="1100" u="sng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anni + 20 di contribuzione </a:t>
            </a:r>
            <a:r>
              <a:rPr lang="it-IT" sz="11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cumulata)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altra gestione previdenziale 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liquidazione successiva della quota maturata presso la Cassa </a:t>
            </a:r>
            <a:r>
              <a:rPr lang="it-IT" sz="11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secondo i propri requisiti.</a:t>
            </a:r>
            <a:endPara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it-IT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/>
            <a:endParaRPr lang="it-IT" b="1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27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5992" y="1628800"/>
            <a:ext cx="8208912" cy="38285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D01F73"/>
                </a:solidFill>
              </a:rPr>
              <a:t>Calcolo quota in cumulo</a:t>
            </a:r>
          </a:p>
          <a:p>
            <a:pPr marL="0" indent="0" algn="ctr">
              <a:buNone/>
            </a:pPr>
            <a:endParaRPr lang="it-IT" b="1" dirty="0" smtClean="0">
              <a:solidFill>
                <a:srgbClr val="D01F73"/>
              </a:solidFill>
            </a:endParaRPr>
          </a:p>
          <a:p>
            <a:pPr marL="0" indent="0" algn="just">
              <a:buNone/>
            </a:pPr>
            <a:r>
              <a:rPr lang="it-IT" sz="1600" b="1" dirty="0" smtClean="0">
                <a:solidFill>
                  <a:srgbClr val="D01F73"/>
                </a:solidFill>
              </a:rPr>
              <a:t>Pensione anticipata: </a:t>
            </a:r>
            <a:r>
              <a:rPr lang="it-IT" sz="1600" dirty="0">
                <a:solidFill>
                  <a:srgbClr val="183D95"/>
                </a:solidFill>
                <a:ea typeface="+mn-ea"/>
              </a:rPr>
              <a:t>è calcolata interamente con il sistema </a:t>
            </a:r>
            <a:r>
              <a:rPr lang="it-IT" sz="1600" dirty="0" smtClean="0">
                <a:solidFill>
                  <a:srgbClr val="183D95"/>
                </a:solidFill>
                <a:ea typeface="+mn-ea"/>
              </a:rPr>
              <a:t>contributivo. </a:t>
            </a:r>
            <a:endParaRPr lang="it-IT" sz="1600" dirty="0">
              <a:solidFill>
                <a:srgbClr val="183D95"/>
              </a:solidFill>
              <a:ea typeface="+mn-ea"/>
            </a:endParaRPr>
          </a:p>
          <a:p>
            <a:pPr marL="0" indent="0" algn="just">
              <a:buNone/>
            </a:pPr>
            <a:r>
              <a:rPr lang="it-IT" sz="1600" b="1" dirty="0">
                <a:solidFill>
                  <a:srgbClr val="D01F73"/>
                </a:solidFill>
              </a:rPr>
              <a:t>Pensione </a:t>
            </a:r>
            <a:r>
              <a:rPr lang="it-IT" sz="1600" b="1" dirty="0" smtClean="0">
                <a:solidFill>
                  <a:srgbClr val="D01F73"/>
                </a:solidFill>
              </a:rPr>
              <a:t>vecchiaia: </a:t>
            </a:r>
            <a:r>
              <a:rPr lang="it-IT" sz="1600" dirty="0">
                <a:solidFill>
                  <a:srgbClr val="183D95"/>
                </a:solidFill>
                <a:ea typeface="+mn-ea"/>
              </a:rPr>
              <a:t>è calcolata con il sistema reddituale se l’anzianità maturata presso la Cassa è pari o superiore a 35 anni, con il sistema contributivo se l’anzianità contributiva maturata presso la Cassa è inferiore a 35 </a:t>
            </a:r>
            <a:r>
              <a:rPr lang="it-IT" sz="1600" dirty="0" smtClean="0">
                <a:solidFill>
                  <a:srgbClr val="183D95"/>
                </a:solidFill>
                <a:ea typeface="+mn-ea"/>
              </a:rPr>
              <a:t>anni. </a:t>
            </a:r>
            <a:endParaRPr lang="it-IT" sz="1600" dirty="0">
              <a:solidFill>
                <a:srgbClr val="183D95"/>
              </a:solidFill>
              <a:ea typeface="+mn-ea"/>
            </a:endParaRPr>
          </a:p>
          <a:p>
            <a:pPr marL="0" indent="0" algn="just">
              <a:buNone/>
            </a:pPr>
            <a:r>
              <a:rPr lang="it-IT" sz="1600" b="1" dirty="0">
                <a:solidFill>
                  <a:srgbClr val="D01F73"/>
                </a:solidFill>
              </a:rPr>
              <a:t>Pensione </a:t>
            </a:r>
            <a:r>
              <a:rPr lang="it-IT" sz="1600" b="1" dirty="0" smtClean="0">
                <a:solidFill>
                  <a:srgbClr val="D01F73"/>
                </a:solidFill>
              </a:rPr>
              <a:t>di inabilità: </a:t>
            </a:r>
            <a:r>
              <a:rPr lang="it-IT" sz="1600" dirty="0">
                <a:solidFill>
                  <a:srgbClr val="183D95"/>
                </a:solidFill>
                <a:ea typeface="+mn-ea"/>
              </a:rPr>
              <a:t>è calcolata con il sistema reddituale se l’anzianità maturata presso la Cassa è quella ordinaria, con il sistema contributivo se l’anzianità contributiva maturata presso la Cassa è </a:t>
            </a:r>
            <a:r>
              <a:rPr lang="it-IT" sz="1600" dirty="0" smtClean="0">
                <a:solidFill>
                  <a:srgbClr val="183D95"/>
                </a:solidFill>
                <a:ea typeface="+mn-ea"/>
              </a:rPr>
              <a:t>inferiore.</a:t>
            </a:r>
            <a:endParaRPr lang="it-IT" sz="1600" dirty="0">
              <a:solidFill>
                <a:srgbClr val="183D95"/>
              </a:solidFill>
              <a:ea typeface="+mn-ea"/>
            </a:endParaRPr>
          </a:p>
          <a:p>
            <a:pPr marL="0" indent="0" algn="just">
              <a:buNone/>
            </a:pPr>
            <a:r>
              <a:rPr lang="it-IT" sz="1600" b="1" dirty="0">
                <a:solidFill>
                  <a:srgbClr val="D01F73"/>
                </a:solidFill>
              </a:rPr>
              <a:t>Pensione </a:t>
            </a:r>
            <a:r>
              <a:rPr lang="it-IT" sz="1600" b="1" dirty="0" smtClean="0">
                <a:solidFill>
                  <a:srgbClr val="D01F73"/>
                </a:solidFill>
              </a:rPr>
              <a:t>indiretta: </a:t>
            </a:r>
            <a:r>
              <a:rPr lang="it-IT" sz="1600" dirty="0">
                <a:solidFill>
                  <a:srgbClr val="183D95"/>
                </a:solidFill>
                <a:ea typeface="+mn-ea"/>
              </a:rPr>
              <a:t>è calcolata con il sistema reddituale se l’anzianità maturata presso la Cassa è quella ordinaria, con il sistema contributivo se l’anzianità contributiva maturata presso la Cassa è </a:t>
            </a:r>
            <a:r>
              <a:rPr lang="it-IT" sz="1600" dirty="0" smtClean="0">
                <a:solidFill>
                  <a:srgbClr val="183D95"/>
                </a:solidFill>
                <a:ea typeface="+mn-ea"/>
              </a:rPr>
              <a:t>inferiore.</a:t>
            </a:r>
            <a:endParaRPr lang="it-IT" sz="1600" dirty="0">
              <a:solidFill>
                <a:srgbClr val="183D95"/>
              </a:solidFill>
              <a:ea typeface="+mn-ea"/>
            </a:endParaRPr>
          </a:p>
          <a:p>
            <a:pPr marL="0" indent="0" algn="just">
              <a:buNone/>
            </a:pPr>
            <a:endParaRPr lang="it-IT" sz="16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it-IT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it-IT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600" b="1" dirty="0">
              <a:solidFill>
                <a:srgbClr val="D01F73"/>
              </a:solidFill>
            </a:endParaRPr>
          </a:p>
          <a:p>
            <a:pPr marL="0" indent="0">
              <a:buNone/>
            </a:pPr>
            <a:endParaRPr lang="it-IT" b="1" dirty="0" smtClean="0">
              <a:solidFill>
                <a:srgbClr val="D01F73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845A-4B66-4FE0-94B0-3D5C0636B62B}" type="slidenum">
              <a:rPr lang="it-IT" smtClean="0"/>
              <a:t>15</a:t>
            </a:fld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5992" y="404664"/>
            <a:ext cx="8242300" cy="857232"/>
          </a:xfrm>
        </p:spPr>
        <p:txBody>
          <a:bodyPr vert="horz" lIns="0" tIns="0" rIns="0" bIns="0" rtlCol="0" anchor="t">
            <a:normAutofit fontScale="90000"/>
          </a:bodyPr>
          <a:lstStyle/>
          <a:p>
            <a:r>
              <a:rPr lang="it-IT" dirty="0"/>
              <a:t>CUMULO</a:t>
            </a:r>
            <a:br>
              <a:rPr lang="it-IT" dirty="0"/>
            </a:br>
            <a:r>
              <a:rPr lang="it-IT" dirty="0"/>
              <a:t>L</a:t>
            </a:r>
            <a:r>
              <a:rPr lang="it-IT" dirty="0" smtClean="0"/>
              <a:t>egge 11.12.2016, n. 232(Legge di bilancio 2017)</a:t>
            </a:r>
            <a:br>
              <a:rPr lang="it-IT" dirty="0" smtClean="0"/>
            </a:br>
            <a:endParaRPr lang="it-IT" sz="2500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25837" y="4823678"/>
            <a:ext cx="8208912" cy="84968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 marL="171439" indent="-171439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16" indent="-171439" algn="l" defTabSz="685756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857195" indent="-171439" algn="l" defTabSz="685756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200072" indent="-171439" algn="l" defTabSz="685756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542950" indent="-171439" algn="l" defTabSz="685756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1885827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05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83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60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it-IT" sz="1600" b="1" dirty="0" smtClean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600" b="1" dirty="0" smtClean="0">
              <a:solidFill>
                <a:srgbClr val="D01F73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b="1" dirty="0" smtClean="0">
              <a:solidFill>
                <a:srgbClr val="D01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3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2 6"/>
          <p:cNvCxnSpPr/>
          <p:nvPr/>
        </p:nvCxnSpPr>
        <p:spPr>
          <a:xfrm>
            <a:off x="4545173" y="1820295"/>
            <a:ext cx="0" cy="4529470"/>
          </a:xfrm>
          <a:prstGeom prst="straightConnector1">
            <a:avLst/>
          </a:prstGeom>
          <a:ln w="63500" cmpd="sng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434903" y="969098"/>
            <a:ext cx="2050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183D95"/>
                </a:solidFill>
              </a:rPr>
              <a:t>Totalizzazione</a:t>
            </a:r>
          </a:p>
          <a:p>
            <a:pPr algn="ctr"/>
            <a:r>
              <a:rPr lang="it-IT" sz="1600" b="1" dirty="0" smtClean="0">
                <a:solidFill>
                  <a:srgbClr val="183D95"/>
                </a:solidFill>
              </a:rPr>
              <a:t>(Anzianità)</a:t>
            </a:r>
            <a:endParaRPr lang="it-IT" sz="1600" b="1" dirty="0">
              <a:solidFill>
                <a:srgbClr val="183D95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209318" y="910953"/>
            <a:ext cx="12579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it-IT" dirty="0" smtClean="0">
                <a:solidFill>
                  <a:srgbClr val="D01F73"/>
                </a:solidFill>
              </a:rPr>
              <a:t>Cumulo</a:t>
            </a:r>
          </a:p>
          <a:p>
            <a:pPr algn="ctr"/>
            <a:r>
              <a:rPr lang="it-IT" sz="1600" b="1" dirty="0" smtClean="0">
                <a:solidFill>
                  <a:srgbClr val="D01F73"/>
                </a:solidFill>
              </a:rPr>
              <a:t>(Anticipata)</a:t>
            </a:r>
            <a:endParaRPr lang="it-IT" sz="1600" b="1" dirty="0">
              <a:solidFill>
                <a:srgbClr val="D01F73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51520" y="215346"/>
            <a:ext cx="5158370" cy="1246495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>
            <a:defPPr>
              <a:defRPr lang="it-IT"/>
            </a:defPPr>
            <a:lvl1pPr defTabSz="685756">
              <a:lnSpc>
                <a:spcPts val="3000"/>
              </a:lnSpc>
              <a:spcBef>
                <a:spcPct val="0"/>
              </a:spcBef>
              <a:buNone/>
              <a:defRPr sz="2000" b="1" i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CONFRONTO </a:t>
            </a:r>
            <a:r>
              <a:rPr lang="it-IT" dirty="0" smtClean="0"/>
              <a:t>TOTALIZZAZIONE/CUMULO </a:t>
            </a:r>
            <a:endParaRPr lang="it-IT" dirty="0"/>
          </a:p>
          <a:p>
            <a:r>
              <a:rPr lang="it-IT" dirty="0"/>
              <a:t>Pensione anzianità/anticipata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11927" y="1676984"/>
            <a:ext cx="431531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anni di anzianità contributiva totalizzata  e 12 </a:t>
            </a:r>
            <a:r>
              <a:rPr lang="it-IT" sz="16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mesi di </a:t>
            </a:r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speranza </a:t>
            </a:r>
            <a:r>
              <a:rPr lang="it-IT" sz="16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 (dal 2019)</a:t>
            </a:r>
          </a:p>
          <a:p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(biennio 2016-2018 speranza di vita 7mesi)</a:t>
            </a:r>
            <a:endPara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Finestra di accesso 21 mesi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Nessuna età anagrafica</a:t>
            </a:r>
          </a:p>
          <a:p>
            <a:endParaRPr lang="it-IT" sz="16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quota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contributivo corretto dall’algoritmo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viene applicato il calcolo ordinario ove raggiunto il requisito dell’anzianità contributiva minima prevista per la vecchiaia</a:t>
            </a:r>
          </a:p>
          <a:p>
            <a:pPr algn="just"/>
            <a:endParaRPr lang="it-IT" sz="16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57808" y="4941168"/>
            <a:ext cx="41785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rgbClr val="3962BA"/>
                </a:solidFill>
              </a:defRPr>
            </a:lvl1pPr>
          </a:lstStyle>
          <a:p>
            <a:pPr marL="0" indent="0">
              <a:buNone/>
            </a:pPr>
            <a:r>
              <a:rPr lang="it-IT" b="1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endParaRPr lang="it-IT" b="1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raggiungimento dei requisiti ovvero dalla domanda se i requisiti sono stati raggiunti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678445" y="1686112"/>
            <a:ext cx="41785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  <a:endParaRPr lang="it-IT" sz="16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2019</a:t>
            </a:r>
            <a:r>
              <a:rPr lang="it-IT" sz="16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anni e 10 mesi di anzianità contributiva cumulata per gli uomini + 3 mesi di finestra e 42 anni e 10 mesi per le donne + 3 mesi di finestra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 al 2018</a:t>
            </a:r>
            <a:r>
              <a:rPr lang="it-IT" sz="16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anni e 10 mesi di anzianità contributiva </a:t>
            </a:r>
            <a:r>
              <a:rPr lang="it-IT" sz="1600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cumulata </a:t>
            </a:r>
            <a:r>
              <a:rPr lang="it-IT" sz="16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gli uomini e 41 anni e 10 mesi per le donne.</a:t>
            </a:r>
            <a:endParaRPr lang="it-IT" sz="16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932039" y="3861048"/>
            <a:ext cx="4010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quota</a:t>
            </a:r>
            <a:endParaRPr lang="it-IT" sz="16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Interamente contributivo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64307" y="4593999"/>
            <a:ext cx="41785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</a:p>
          <a:p>
            <a:r>
              <a:rPr lang="it-IT" sz="1600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raggiungimento dei requisiti ovvero dalla domanda se i requisiti sono stati raggiunti</a:t>
            </a:r>
          </a:p>
          <a:p>
            <a:endParaRPr lang="it-IT" sz="16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2 6"/>
          <p:cNvCxnSpPr/>
          <p:nvPr/>
        </p:nvCxnSpPr>
        <p:spPr>
          <a:xfrm>
            <a:off x="4545173" y="1820295"/>
            <a:ext cx="0" cy="4529470"/>
          </a:xfrm>
          <a:prstGeom prst="straightConnector1">
            <a:avLst/>
          </a:prstGeom>
          <a:ln w="63500" cmpd="sng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394358" y="1021434"/>
            <a:ext cx="2050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>
                <a:solidFill>
                  <a:srgbClr val="183D95"/>
                </a:solidFill>
              </a:rPr>
              <a:t>Totalizzazione</a:t>
            </a:r>
            <a:endParaRPr lang="it-IT" sz="2400" u="sng" dirty="0">
              <a:solidFill>
                <a:srgbClr val="183D95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262629" y="1030671"/>
            <a:ext cx="1257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it-IT" u="sng" dirty="0">
                <a:solidFill>
                  <a:srgbClr val="D01F73"/>
                </a:solidFill>
              </a:rPr>
              <a:t>Cumulo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395536" y="280122"/>
            <a:ext cx="5325973" cy="861774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>
            <a:defPPr>
              <a:defRPr lang="it-IT"/>
            </a:defPPr>
            <a:lvl1pPr defTabSz="685756">
              <a:lnSpc>
                <a:spcPts val="3000"/>
              </a:lnSpc>
              <a:spcBef>
                <a:spcPct val="0"/>
              </a:spcBef>
              <a:buNone/>
              <a:defRPr sz="2000" b="1" i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CONFRONTO  TOTALIZZAZIONE/CUMULO </a:t>
            </a:r>
          </a:p>
          <a:p>
            <a:r>
              <a:rPr lang="it-IT" dirty="0"/>
              <a:t>Pensione di vecchiaia 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35193" y="1556792"/>
            <a:ext cx="4315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 anni di età e 12 </a:t>
            </a:r>
            <a:r>
              <a:rPr lang="it-IT" sz="14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mesi di </a:t>
            </a: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speranza </a:t>
            </a:r>
            <a:r>
              <a:rPr lang="it-IT" sz="14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 (dal 2019)</a:t>
            </a:r>
          </a:p>
          <a:p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(biennio 2016-2018 speranza di vita 7 mesi)</a:t>
            </a:r>
            <a:endParaRPr lang="it-IT" sz="14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Finestra di accesso 18 mesi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anni d’anzianità contributiva totalizzata</a:t>
            </a:r>
          </a:p>
          <a:p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b="1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quota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contributivo corretto dall’algoritmo</a:t>
            </a:r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u="sng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viene applicato il calcolo ordinario ove raggiunto il requisito dell’anzianità contributiva minima prevista per la vecchiaia</a:t>
            </a:r>
          </a:p>
          <a:p>
            <a:pPr algn="just"/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 smtClean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5193" y="4293096"/>
            <a:ext cx="4178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600" b="1">
                <a:solidFill>
                  <a:srgbClr val="3962BA"/>
                </a:solidFill>
              </a:defRPr>
            </a:lvl1pPr>
          </a:lstStyle>
          <a:p>
            <a:r>
              <a:rPr lang="it-IT" sz="140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endParaRPr lang="it-IT" sz="14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4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raggiungimento dei requisiti ovvero dalla domanda se i requisiti sono stati raggiunti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731650" y="1556792"/>
            <a:ext cx="41894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  <a:endParaRPr lang="it-IT" sz="14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anni di età e </a:t>
            </a:r>
            <a:r>
              <a:rPr lang="it-IT" sz="1400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anni di anzianità contributiva cumulata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4731650" y="2594120"/>
            <a:ext cx="42002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quota</a:t>
            </a:r>
            <a:endParaRPr lang="it-IT" sz="14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u="sng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14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etributivo se l’anzianità contributiva è pari almeno a 35 anni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u="sng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4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ontributivo se l’anzianità contributiva è inferiore a 35 anni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714223" y="4163780"/>
            <a:ext cx="42050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primo acconto</a:t>
            </a:r>
            <a:r>
              <a:rPr lang="it-IT" sz="14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liquidato dall’Inps o da altra gestione </a:t>
            </a:r>
            <a:r>
              <a:rPr lang="it-IT" sz="1400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4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 minimi Inps </a:t>
            </a:r>
            <a:r>
              <a:rPr lang="it-IT" sz="14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1400" u="sng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it-IT" sz="1400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67 anni di età e 20 mesi di anzianità contributiva </a:t>
            </a:r>
            <a:r>
              <a:rPr lang="it-IT" sz="14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cumulata)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u="sng" dirty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1400" u="sng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econdo acconto </a:t>
            </a:r>
            <a:r>
              <a:rPr lang="it-IT" sz="1400" dirty="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liquidato dalla Cassa al raggiungimento dei </a:t>
            </a:r>
            <a:r>
              <a:rPr lang="it-IT" sz="1400" smtClean="0">
                <a:solidFill>
                  <a:srgbClr val="D01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 requisiti </a:t>
            </a:r>
            <a:endParaRPr lang="it-IT" sz="1400" dirty="0" smtClean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solidFill>
                <a:srgbClr val="D01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PRESTAZIONI PREVIDENZIALI CASSA </a:t>
            </a:r>
          </a:p>
        </p:txBody>
      </p:sp>
    </p:spTree>
    <p:extLst>
      <p:ext uri="{BB962C8B-B14F-4D97-AF65-F5344CB8AC3E}">
        <p14:creationId xmlns:p14="http://schemas.microsoft.com/office/powerpoint/2010/main" val="356326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PRESTAZIONI PREVIDENZIALI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object 6"/>
          <p:cNvSpPr txBox="1">
            <a:spLocks/>
          </p:cNvSpPr>
          <p:nvPr/>
        </p:nvSpPr>
        <p:spPr>
          <a:xfrm>
            <a:off x="1043608" y="1484784"/>
            <a:ext cx="6753979" cy="3693319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lIns="0" tIns="0" rIns="0" bIns="0" rtlCol="0">
            <a:spAutoFit/>
          </a:bodyPr>
          <a:lstStyle>
            <a:lvl1pPr marL="0">
              <a:defRPr sz="3600" b="1" i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buFont typeface="Wingdings" panose="05000000000000000000" pitchFamily="2" charset="2"/>
              <a:buChar char="ü"/>
            </a:pPr>
            <a:endParaRPr lang="it-IT" sz="2400" kern="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b="0" dirty="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PENSIONE </a:t>
            </a:r>
            <a:r>
              <a:rPr lang="it-IT" sz="2400" b="0" dirty="0">
                <a:solidFill>
                  <a:srgbClr val="4A597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 VECCHIAIA</a:t>
            </a:r>
          </a:p>
          <a:p>
            <a:endParaRPr lang="it-IT" sz="2400" b="0" dirty="0">
              <a:solidFill>
                <a:srgbClr val="203F7A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b="0" dirty="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PENSIONE DI ANZIANITÀ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2400" b="0" dirty="0">
              <a:solidFill>
                <a:srgbClr val="203F7A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b="0" dirty="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PENSIONE DI INVALIDITÀ/INABILITÀ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2400" b="0" dirty="0">
              <a:solidFill>
                <a:srgbClr val="203F7A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b="0" dirty="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PENSIONE AI SUPERSTITI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sz="2400" b="0" dirty="0">
              <a:solidFill>
                <a:srgbClr val="203F7A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kern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04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500" b="1" dirty="0"/>
              <a:t>LA PENSIONE DI VECCHIAIA</a:t>
            </a:r>
          </a:p>
        </p:txBody>
      </p: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1540348924"/>
              </p:ext>
            </p:extLst>
          </p:nvPr>
        </p:nvGraphicFramePr>
        <p:xfrm>
          <a:off x="450850" y="1077111"/>
          <a:ext cx="827255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Sottotitolo 2"/>
          <p:cNvSpPr txBox="1">
            <a:spLocks/>
          </p:cNvSpPr>
          <p:nvPr/>
        </p:nvSpPr>
        <p:spPr>
          <a:xfrm>
            <a:off x="2411760" y="908720"/>
            <a:ext cx="4176464" cy="336782"/>
          </a:xfrm>
          <a:prstGeom prst="rect">
            <a:avLst/>
          </a:prstGeom>
        </p:spPr>
        <p:txBody>
          <a:bodyPr vert="horz" lIns="0" tIns="0" rIns="91440" bIns="45720" rtlCol="0" anchor="t">
            <a:normAutofit/>
          </a:bodyPr>
          <a:lstStyle>
            <a:lvl1pPr marL="177796" indent="-171446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8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7796" indent="-171446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6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7796" indent="-171446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4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77796" indent="-171446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2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77796" indent="-171446" algn="l" defTabSz="685756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000" b="0" i="0" kern="120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1885827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05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83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60" indent="-171439" algn="l" defTabSz="68575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algn="ctr" defTabSz="914400">
              <a:buNone/>
            </a:pPr>
            <a:r>
              <a:rPr lang="it-IT" sz="1400" b="1" dirty="0"/>
              <a:t>REQUISITI ANAGRAFICI E CONTRIBUTIVI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678916" y="3881673"/>
            <a:ext cx="3816424" cy="307777"/>
          </a:xfrm>
          <a:prstGeom prst="rect">
            <a:avLst/>
          </a:prstGeom>
        </p:spPr>
        <p:txBody>
          <a:bodyPr vert="horz" lIns="0" tIns="0" rIns="91440" bIns="45720" rtlCol="0" anchor="t">
            <a:normAutofit/>
          </a:bodyPr>
          <a:lstStyle/>
          <a:p>
            <a:pPr marL="6350" algn="ctr"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it-IT" sz="1400" b="1" dirty="0">
                <a:solidFill>
                  <a:srgbClr val="203F7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Modalità di calcolo del trattamento</a:t>
            </a:r>
          </a:p>
        </p:txBody>
      </p:sp>
      <p:graphicFrame>
        <p:nvGraphicFramePr>
          <p:cNvPr id="14" name="Diagramma 13"/>
          <p:cNvGraphicFramePr/>
          <p:nvPr>
            <p:extLst>
              <p:ext uri="{D42A27DB-BD31-4B8C-83A1-F6EECF244321}">
                <p14:modId xmlns:p14="http://schemas.microsoft.com/office/powerpoint/2010/main" val="215795088"/>
              </p:ext>
            </p:extLst>
          </p:nvPr>
        </p:nvGraphicFramePr>
        <p:xfrm>
          <a:off x="412230" y="4189450"/>
          <a:ext cx="8280920" cy="1841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089120" y="6410144"/>
            <a:ext cx="976045" cy="365125"/>
          </a:xfrm>
        </p:spPr>
        <p:txBody>
          <a:bodyPr/>
          <a:lstStyle/>
          <a:p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647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it-IT" sz="2500" dirty="0"/>
              <a:t>LA PENSIONE DI ANZIANITÀ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790021"/>
              </p:ext>
            </p:extLst>
          </p:nvPr>
        </p:nvGraphicFramePr>
        <p:xfrm>
          <a:off x="611560" y="1258869"/>
          <a:ext cx="3744416" cy="2612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5</a:t>
            </a:fld>
            <a:endParaRPr lang="it-IT" dirty="0"/>
          </a:p>
        </p:txBody>
      </p:sp>
      <p:graphicFrame>
        <p:nvGraphicFramePr>
          <p:cNvPr id="10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483152"/>
              </p:ext>
            </p:extLst>
          </p:nvPr>
        </p:nvGraphicFramePr>
        <p:xfrm>
          <a:off x="4726731" y="1307181"/>
          <a:ext cx="3377885" cy="2536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Rettangolo 10"/>
          <p:cNvSpPr/>
          <p:nvPr/>
        </p:nvSpPr>
        <p:spPr>
          <a:xfrm>
            <a:off x="827585" y="4184138"/>
            <a:ext cx="7259383" cy="36933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dirty="0"/>
              <a:t>Calcolo retributivo fino al 2006, contributivo dal 2007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845600" y="5669414"/>
            <a:ext cx="7614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È richiesto altresì  il perfezionamento dell'ulteriore requisito di accesso (introdotto dal 1.1.2003)</a:t>
            </a:r>
          </a:p>
          <a:p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rappresentato dal raggiungimento di un limite di volume d’affari ai fini IVA </a:t>
            </a:r>
          </a:p>
        </p:txBody>
      </p:sp>
      <p:sp>
        <p:nvSpPr>
          <p:cNvPr id="8" name="Rettangolo 7"/>
          <p:cNvSpPr/>
          <p:nvPr/>
        </p:nvSpPr>
        <p:spPr>
          <a:xfrm>
            <a:off x="971600" y="4715307"/>
            <a:ext cx="7259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Fino al 2019: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applicazione coefficienti riduzione per età e anzianità contributiva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anni di anzianità contributiva indipendentemente dall’età anagrafica</a:t>
            </a:r>
            <a:endParaRPr lang="it-IT" sz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it-IT" sz="1200" b="1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it-IT" sz="2500" dirty="0"/>
              <a:t>PENSIONI DI INVALIDITÀ E INABILITÀ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0" name="object 6"/>
          <p:cNvSpPr txBox="1">
            <a:spLocks/>
          </p:cNvSpPr>
          <p:nvPr/>
        </p:nvSpPr>
        <p:spPr>
          <a:xfrm>
            <a:off x="385327" y="1317353"/>
            <a:ext cx="8424936" cy="1107996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spAutoFit/>
          </a:bodyPr>
          <a:lstStyle>
            <a:lvl1pPr marL="0">
              <a:defRPr sz="3600" b="1" i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b="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Capacità all'esercizio della professione è ridotta a meno di 1/3 o esclusa in modo permanente e totale.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b="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Almeno 10 anni di iscrizione alla Cassa in caso di malattia.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b="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Almeno 5 anni di iscrizione in caso di infortunio. </a:t>
            </a:r>
            <a:endParaRPr lang="it-IT" sz="1800" b="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6"/>
          <p:cNvSpPr txBox="1">
            <a:spLocks/>
          </p:cNvSpPr>
          <p:nvPr/>
        </p:nvSpPr>
        <p:spPr>
          <a:xfrm>
            <a:off x="361284" y="3211063"/>
            <a:ext cx="8568952" cy="1563622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</p:spPr>
        <p:txBody>
          <a:bodyPr vert="horz" wrap="square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caso non sussista l’effettivo versamento  dei contributi per l’intero periodo di iscrizione il calcolo della pensione è effettuato moltiplicando  l’importo spettante per il coefficiente dato dal rapporto tra anni regolari e anni di iscrizione.</a:t>
            </a:r>
          </a:p>
          <a:p>
            <a:pPr marL="355600" indent="0">
              <a:buNone/>
            </a:pPr>
            <a:r>
              <a:rPr lang="it-IT" sz="18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L'importo risultante da questo conteggio non potrà essere inferiore a € 3.000,00 per le pensioni di inabilità e ad €  2.100,00 per le pensioni di invalidità. </a:t>
            </a:r>
          </a:p>
          <a:p>
            <a:pPr marL="355600" indent="0">
              <a:buNone/>
            </a:pPr>
            <a:endParaRPr lang="it-IT" sz="18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9875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L’importo della  pensione di invalidità viene ridotto - oltre determinati limiti stabiliti anno per anno -  se il titolare ha altri redditi (lavoro dipendente, autonomo o da impresa).</a:t>
            </a:r>
          </a:p>
        </p:txBody>
      </p:sp>
      <p:sp>
        <p:nvSpPr>
          <p:cNvPr id="3" name="Rettangolo 2"/>
          <p:cNvSpPr/>
          <p:nvPr/>
        </p:nvSpPr>
        <p:spPr>
          <a:xfrm>
            <a:off x="262369" y="249289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kern="0" dirty="0" smtClean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pensione di invalidità spetta nella misura del 70% dell’importo spettante a titolo di pensione di vecchiaia.</a:t>
            </a:r>
            <a:endParaRPr lang="it-IT" kern="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2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1961" y="246973"/>
            <a:ext cx="8441630" cy="748843"/>
          </a:xfrm>
        </p:spPr>
        <p:txBody>
          <a:bodyPr vert="horz" lIns="0" tIns="0" rIns="0" bIns="0" rtlCol="0" anchor="t">
            <a:normAutofit fontScale="90000"/>
          </a:bodyPr>
          <a:lstStyle/>
          <a:p>
            <a:r>
              <a:rPr lang="it-IT" sz="2500" dirty="0"/>
              <a:t>PENSIONE AI SUPERSTITI – INDIRETTA E REVERSIBILITÀ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10" name="object 6"/>
          <p:cNvSpPr txBox="1">
            <a:spLocks/>
          </p:cNvSpPr>
          <p:nvPr/>
        </p:nvSpPr>
        <p:spPr>
          <a:xfrm>
            <a:off x="2123728" y="1052736"/>
            <a:ext cx="6612666" cy="2031325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spAutoFit/>
          </a:bodyPr>
          <a:lstStyle>
            <a:lvl1pPr marL="0">
              <a:defRPr sz="3600" b="1" i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itchFamily="2" charset="2"/>
              <a:buChar char="ü"/>
            </a:pPr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Riconosciuto ai superstiti (moglie e figli) dell'iscritto deceduto senza aver maturato il diritto a pensione;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Almeno dieci anni di iscrizione e contribuzione  alla Cassa. 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it-IT" sz="1200" b="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itchFamily="2" charset="2"/>
              <a:buChar char="ü"/>
            </a:pPr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Viene corrisposta nella misura del 60%, se titolare il solo coniuge.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Aggiunta del 20% per ogni figlio avente diritto fino al massimo del 100%. </a:t>
            </a:r>
          </a:p>
          <a:p>
            <a:pPr algn="just"/>
            <a:endParaRPr lang="it-IT" sz="1200" b="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itchFamily="2" charset="2"/>
              <a:buChar char="ü"/>
            </a:pPr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caso non sussista l’effettivo versamento  dei contributi per l’intero periodo di iscrizione il calcolo della pensione è effettuato moltiplicando  l’importo spettante per il coefficiente dato dal rapporto tra anni regolari e anni di iscrizione.</a:t>
            </a:r>
          </a:p>
          <a:p>
            <a:pPr algn="just"/>
            <a:r>
              <a:rPr lang="it-IT" sz="1200" b="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L'importo risultante da questo conteggio non potrà essere inferiore ad €  3.000,00</a:t>
            </a:r>
          </a:p>
        </p:txBody>
      </p:sp>
      <p:sp>
        <p:nvSpPr>
          <p:cNvPr id="14" name="object 6"/>
          <p:cNvSpPr txBox="1">
            <a:spLocks/>
          </p:cNvSpPr>
          <p:nvPr/>
        </p:nvSpPr>
        <p:spPr>
          <a:xfrm>
            <a:off x="2107704" y="3562556"/>
            <a:ext cx="6644713" cy="923330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spAutoFit/>
          </a:bodyPr>
          <a:lstStyle>
            <a:defPPr>
              <a:defRPr lang="it-IT"/>
            </a:defPPr>
            <a:lvl1pPr algn="just">
              <a:defRPr sz="1400" b="0" i="0">
                <a:solidFill>
                  <a:srgbClr val="3962BA"/>
                </a:solidFill>
                <a:latin typeface="Calibri"/>
                <a:cs typeface="Calibri"/>
              </a:defRPr>
            </a:lvl1pPr>
          </a:lstStyle>
          <a:p>
            <a:pPr marL="171450" indent="-171450">
              <a:buFont typeface="Wingdings" pitchFamily="2" charset="2"/>
              <a:buChar char="ü"/>
            </a:pP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Riconosciuto ai superstiti del geometra deceduto che risulti già titolare di trattamento pensionistico.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Viene corrisposta nella misura del 60%  della pensione percepita dal  de </a:t>
            </a:r>
            <a:r>
              <a:rPr lang="it-IT" sz="1200" dirty="0" err="1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cuius</a:t>
            </a:r>
            <a:endParaRPr lang="it-IT" sz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Maggiorata del 20% per ogni figlio avente diritto fino al massimo del 100% 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961" y="1178143"/>
            <a:ext cx="1385829" cy="369332"/>
          </a:xfrm>
          <a:prstGeom prst="rect">
            <a:avLst/>
          </a:prstGeom>
          <a:solidFill>
            <a:srgbClr val="183D9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INDIRETTA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113332" y="3562556"/>
            <a:ext cx="1903085" cy="369332"/>
          </a:xfrm>
          <a:prstGeom prst="rect">
            <a:avLst/>
          </a:prstGeom>
          <a:solidFill>
            <a:srgbClr val="D01F7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REVERSIBILITÀ</a:t>
            </a:r>
          </a:p>
        </p:txBody>
      </p:sp>
      <p:sp>
        <p:nvSpPr>
          <p:cNvPr id="11" name="object 6"/>
          <p:cNvSpPr txBox="1">
            <a:spLocks/>
          </p:cNvSpPr>
          <p:nvPr/>
        </p:nvSpPr>
        <p:spPr>
          <a:xfrm>
            <a:off x="2107704" y="4340019"/>
            <a:ext cx="6612666" cy="1107996"/>
          </a:xfrm>
          <a:custGeom>
            <a:avLst/>
            <a:gdLst/>
            <a:ahLst/>
            <a:cxnLst/>
            <a:rect l="l" t="t" r="r" b="b"/>
            <a:pathLst>
              <a:path w="8229600" h="1673225">
                <a:moveTo>
                  <a:pt x="7950743" y="0"/>
                </a:moveTo>
                <a:lnTo>
                  <a:pt x="278856" y="0"/>
                </a:lnTo>
                <a:lnTo>
                  <a:pt x="233624" y="3649"/>
                </a:lnTo>
                <a:lnTo>
                  <a:pt x="190716" y="14216"/>
                </a:lnTo>
                <a:lnTo>
                  <a:pt x="150705" y="31125"/>
                </a:lnTo>
                <a:lnTo>
                  <a:pt x="114167" y="53803"/>
                </a:lnTo>
                <a:lnTo>
                  <a:pt x="81675" y="81675"/>
                </a:lnTo>
                <a:lnTo>
                  <a:pt x="53803" y="114167"/>
                </a:lnTo>
                <a:lnTo>
                  <a:pt x="31125" y="150706"/>
                </a:lnTo>
                <a:lnTo>
                  <a:pt x="14216" y="190716"/>
                </a:lnTo>
                <a:lnTo>
                  <a:pt x="3649" y="233624"/>
                </a:lnTo>
                <a:lnTo>
                  <a:pt x="0" y="278856"/>
                </a:lnTo>
                <a:lnTo>
                  <a:pt x="0" y="1394244"/>
                </a:lnTo>
                <a:lnTo>
                  <a:pt x="3649" y="1439475"/>
                </a:lnTo>
                <a:lnTo>
                  <a:pt x="14216" y="1482384"/>
                </a:lnTo>
                <a:lnTo>
                  <a:pt x="31125" y="1522394"/>
                </a:lnTo>
                <a:lnTo>
                  <a:pt x="53803" y="1558932"/>
                </a:lnTo>
                <a:lnTo>
                  <a:pt x="81675" y="1591425"/>
                </a:lnTo>
                <a:lnTo>
                  <a:pt x="114167" y="1619297"/>
                </a:lnTo>
                <a:lnTo>
                  <a:pt x="150705" y="1641975"/>
                </a:lnTo>
                <a:lnTo>
                  <a:pt x="190716" y="1658884"/>
                </a:lnTo>
                <a:lnTo>
                  <a:pt x="233624" y="1669450"/>
                </a:lnTo>
                <a:lnTo>
                  <a:pt x="278856" y="1673100"/>
                </a:lnTo>
                <a:lnTo>
                  <a:pt x="7950743" y="1673100"/>
                </a:lnTo>
                <a:lnTo>
                  <a:pt x="7995975" y="1669450"/>
                </a:lnTo>
                <a:lnTo>
                  <a:pt x="8038883" y="1658884"/>
                </a:lnTo>
                <a:lnTo>
                  <a:pt x="8078893" y="1641975"/>
                </a:lnTo>
                <a:lnTo>
                  <a:pt x="8115431" y="1619297"/>
                </a:lnTo>
                <a:lnTo>
                  <a:pt x="8147923" y="1591425"/>
                </a:lnTo>
                <a:lnTo>
                  <a:pt x="8175795" y="1558932"/>
                </a:lnTo>
                <a:lnTo>
                  <a:pt x="8198473" y="1522394"/>
                </a:lnTo>
                <a:lnTo>
                  <a:pt x="8215382" y="1482384"/>
                </a:lnTo>
                <a:lnTo>
                  <a:pt x="8225948" y="1439475"/>
                </a:lnTo>
                <a:lnTo>
                  <a:pt x="8229598" y="1394244"/>
                </a:lnTo>
                <a:lnTo>
                  <a:pt x="8229598" y="278856"/>
                </a:lnTo>
                <a:lnTo>
                  <a:pt x="8225948" y="233624"/>
                </a:lnTo>
                <a:lnTo>
                  <a:pt x="8215382" y="190716"/>
                </a:lnTo>
                <a:lnTo>
                  <a:pt x="8198473" y="150706"/>
                </a:lnTo>
                <a:lnTo>
                  <a:pt x="8175795" y="114167"/>
                </a:lnTo>
                <a:lnTo>
                  <a:pt x="8147923" y="81675"/>
                </a:lnTo>
                <a:lnTo>
                  <a:pt x="8115431" y="53803"/>
                </a:lnTo>
                <a:lnTo>
                  <a:pt x="8078893" y="31125"/>
                </a:lnTo>
                <a:lnTo>
                  <a:pt x="8038883" y="14216"/>
                </a:lnTo>
                <a:lnTo>
                  <a:pt x="7995975" y="3649"/>
                </a:lnTo>
                <a:lnTo>
                  <a:pt x="7950743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spAutoFit/>
          </a:bodyPr>
          <a:lstStyle>
            <a:defPPr>
              <a:defRPr lang="it-IT"/>
            </a:defPPr>
            <a:lvl1pPr algn="just">
              <a:defRPr sz="1400" b="0" i="0">
                <a:solidFill>
                  <a:srgbClr val="3962BA"/>
                </a:solidFill>
                <a:latin typeface="Calibri"/>
                <a:cs typeface="Calibri"/>
              </a:defRPr>
            </a:lvl1pPr>
          </a:lstStyle>
          <a:p>
            <a:pPr marL="171450" indent="-171450">
              <a:buFont typeface="Wingdings" pitchFamily="2" charset="2"/>
              <a:buChar char="ü"/>
            </a:pP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200" b="1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DECORRENZA</a:t>
            </a: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entrambi i trattamenti è ancorata al primo giorno del mese successivo all'avvenuto decesso.</a:t>
            </a:r>
          </a:p>
          <a:p>
            <a:endParaRPr lang="it-IT" sz="1200" dirty="0">
              <a:solidFill>
                <a:srgbClr val="183D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it-IT" sz="1200" dirty="0">
                <a:solidFill>
                  <a:srgbClr val="183D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L’importo delle  pensioni indiretta e di riversibilità viene ridotto - oltre determinati limiti stabiliti anno per anno -  se il titolare ha altri redditi (lavoro dipendente, autonomo o da impresa)</a:t>
            </a:r>
          </a:p>
          <a:p>
            <a:pPr marL="171450" indent="-171450">
              <a:buFont typeface="Wingdings" pitchFamily="2" charset="2"/>
              <a:buChar char="ü"/>
            </a:pP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2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644008" y="3212976"/>
            <a:ext cx="3052439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defTabSz="685756">
              <a:lnSpc>
                <a:spcPts val="3000"/>
              </a:lnSpc>
              <a:spcBef>
                <a:spcPct val="0"/>
              </a:spcBef>
            </a:pPr>
            <a:r>
              <a:rPr lang="it-IT" sz="3000" b="1" dirty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Ricongiunzione</a:t>
            </a:r>
          </a:p>
          <a:p>
            <a:pPr defTabSz="685756">
              <a:lnSpc>
                <a:spcPts val="3000"/>
              </a:lnSpc>
              <a:spcBef>
                <a:spcPct val="0"/>
              </a:spcBef>
            </a:pPr>
            <a:r>
              <a:rPr lang="it-IT" sz="3000" b="1" dirty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Totalizzazione</a:t>
            </a:r>
          </a:p>
          <a:p>
            <a:pPr defTabSz="685756">
              <a:lnSpc>
                <a:spcPts val="3000"/>
              </a:lnSpc>
              <a:spcBef>
                <a:spcPct val="0"/>
              </a:spcBef>
            </a:pPr>
            <a:r>
              <a:rPr lang="it-IT" sz="3000" b="1" dirty="0">
                <a:solidFill>
                  <a:srgbClr val="D01F7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Cumulo</a:t>
            </a:r>
          </a:p>
        </p:txBody>
      </p:sp>
    </p:spTree>
    <p:extLst>
      <p:ext uri="{BB962C8B-B14F-4D97-AF65-F5344CB8AC3E}">
        <p14:creationId xmlns:p14="http://schemas.microsoft.com/office/powerpoint/2010/main" val="15504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858" y="548680"/>
            <a:ext cx="8242300" cy="748843"/>
          </a:xfrm>
        </p:spPr>
        <p:txBody>
          <a:bodyPr vert="horz" lIns="0" tIns="0" rIns="0" bIns="0" rtlCol="0" anchor="t">
            <a:normAutofit fontScale="90000"/>
          </a:bodyPr>
          <a:lstStyle/>
          <a:p>
            <a:r>
              <a:rPr lang="it-IT" sz="2500" dirty="0"/>
              <a:t>RICONGIUNZIONE LIBERI PROFESSIONISTI</a:t>
            </a:r>
            <a:br>
              <a:rPr lang="it-IT" sz="2500" dirty="0"/>
            </a:br>
            <a:r>
              <a:rPr lang="it-IT" sz="2500" dirty="0"/>
              <a:t>LEGGE 5 MARZO 1990, N. 45</a:t>
            </a:r>
          </a:p>
        </p:txBody>
      </p:sp>
      <p:sp>
        <p:nvSpPr>
          <p:cNvPr id="5" name="object 6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3960440"/>
          </a:xfrm>
          <a:custGeom>
            <a:avLst/>
            <a:gdLst/>
            <a:ahLst/>
            <a:cxnLst/>
            <a:rect l="l" t="t" r="r" b="b"/>
            <a:pathLst>
              <a:path w="8229600" h="1972945">
                <a:moveTo>
                  <a:pt x="7900798" y="0"/>
                </a:moveTo>
                <a:lnTo>
                  <a:pt x="328801" y="0"/>
                </a:lnTo>
                <a:lnTo>
                  <a:pt x="280213" y="3565"/>
                </a:lnTo>
                <a:lnTo>
                  <a:pt x="233839" y="13921"/>
                </a:lnTo>
                <a:lnTo>
                  <a:pt x="190186" y="30559"/>
                </a:lnTo>
                <a:lnTo>
                  <a:pt x="149765" y="52971"/>
                </a:lnTo>
                <a:lnTo>
                  <a:pt x="113083" y="80648"/>
                </a:lnTo>
                <a:lnTo>
                  <a:pt x="80649" y="113082"/>
                </a:lnTo>
                <a:lnTo>
                  <a:pt x="52971" y="149764"/>
                </a:lnTo>
                <a:lnTo>
                  <a:pt x="30559" y="190186"/>
                </a:lnTo>
                <a:lnTo>
                  <a:pt x="13921" y="233838"/>
                </a:lnTo>
                <a:lnTo>
                  <a:pt x="3565" y="280212"/>
                </a:lnTo>
                <a:lnTo>
                  <a:pt x="0" y="328800"/>
                </a:lnTo>
                <a:lnTo>
                  <a:pt x="0" y="1643964"/>
                </a:lnTo>
                <a:lnTo>
                  <a:pt x="3565" y="1692552"/>
                </a:lnTo>
                <a:lnTo>
                  <a:pt x="13921" y="1738926"/>
                </a:lnTo>
                <a:lnTo>
                  <a:pt x="30559" y="1782578"/>
                </a:lnTo>
                <a:lnTo>
                  <a:pt x="52971" y="1822999"/>
                </a:lnTo>
                <a:lnTo>
                  <a:pt x="80649" y="1859681"/>
                </a:lnTo>
                <a:lnTo>
                  <a:pt x="113083" y="1892115"/>
                </a:lnTo>
                <a:lnTo>
                  <a:pt x="149765" y="1919793"/>
                </a:lnTo>
                <a:lnTo>
                  <a:pt x="190186" y="1942205"/>
                </a:lnTo>
                <a:lnTo>
                  <a:pt x="233839" y="1958843"/>
                </a:lnTo>
                <a:lnTo>
                  <a:pt x="280213" y="1969199"/>
                </a:lnTo>
                <a:lnTo>
                  <a:pt x="328801" y="1972764"/>
                </a:lnTo>
                <a:lnTo>
                  <a:pt x="7900798" y="1972764"/>
                </a:lnTo>
                <a:lnTo>
                  <a:pt x="7949385" y="1969199"/>
                </a:lnTo>
                <a:lnTo>
                  <a:pt x="7995760" y="1958843"/>
                </a:lnTo>
                <a:lnTo>
                  <a:pt x="8039412" y="1942205"/>
                </a:lnTo>
                <a:lnTo>
                  <a:pt x="8079833" y="1919793"/>
                </a:lnTo>
                <a:lnTo>
                  <a:pt x="8116515" y="1892115"/>
                </a:lnTo>
                <a:lnTo>
                  <a:pt x="8148949" y="1859681"/>
                </a:lnTo>
                <a:lnTo>
                  <a:pt x="8176626" y="1822999"/>
                </a:lnTo>
                <a:lnTo>
                  <a:pt x="8199039" y="1782578"/>
                </a:lnTo>
                <a:lnTo>
                  <a:pt x="8215677" y="1738926"/>
                </a:lnTo>
                <a:lnTo>
                  <a:pt x="8226033" y="1692552"/>
                </a:lnTo>
                <a:lnTo>
                  <a:pt x="8229598" y="1643964"/>
                </a:lnTo>
                <a:lnTo>
                  <a:pt x="8229598" y="328800"/>
                </a:lnTo>
                <a:lnTo>
                  <a:pt x="8226033" y="280212"/>
                </a:lnTo>
                <a:lnTo>
                  <a:pt x="8215677" y="233838"/>
                </a:lnTo>
                <a:lnTo>
                  <a:pt x="8199039" y="190186"/>
                </a:lnTo>
                <a:lnTo>
                  <a:pt x="8176626" y="149764"/>
                </a:lnTo>
                <a:lnTo>
                  <a:pt x="8148949" y="113082"/>
                </a:lnTo>
                <a:lnTo>
                  <a:pt x="8116515" y="80648"/>
                </a:lnTo>
                <a:lnTo>
                  <a:pt x="8079833" y="52971"/>
                </a:lnTo>
                <a:lnTo>
                  <a:pt x="8039412" y="30559"/>
                </a:lnTo>
                <a:lnTo>
                  <a:pt x="7995760" y="13921"/>
                </a:lnTo>
                <a:lnTo>
                  <a:pt x="7949385" y="3565"/>
                </a:lnTo>
                <a:lnTo>
                  <a:pt x="7900798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it-IT" altLang="it-IT" sz="1800" dirty="0">
              <a:solidFill>
                <a:srgbClr val="183D95"/>
              </a:solidFill>
              <a:cs typeface="Calibri"/>
            </a:endParaRPr>
          </a:p>
          <a:p>
            <a:pPr marL="268288" indent="-2682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solidFill>
                  <a:srgbClr val="183D95"/>
                </a:solidFill>
              </a:rPr>
              <a:t>Consente di trasferire, ai fini di un unico trattamento pensionistico, i periodi di contribuzione maturati presso gestioni previdenziali diverse. 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altLang="it-IT" sz="1800" dirty="0">
              <a:solidFill>
                <a:srgbClr val="183D95"/>
              </a:solidFill>
            </a:endParaRPr>
          </a:p>
          <a:p>
            <a:pPr marL="268288" indent="-2682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 smtClean="0">
                <a:solidFill>
                  <a:srgbClr val="183D95"/>
                </a:solidFill>
              </a:rPr>
              <a:t>Il trasferimento dei contributi è oneroso </a:t>
            </a:r>
            <a:r>
              <a:rPr lang="it-IT" altLang="it-IT" sz="1800" dirty="0">
                <a:solidFill>
                  <a:srgbClr val="183D95"/>
                </a:solidFill>
              </a:rPr>
              <a:t>e comporta il pagamento di un onere, laddove l’ammontare dei contributi trasferiti non è sufficiente a coprire il valore dell’aumento della pensione che l’interessato percepirà a seguito della  ricongiunzione.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>
              <a:solidFill>
                <a:srgbClr val="183D95"/>
              </a:solidFill>
            </a:endParaRPr>
          </a:p>
          <a:p>
            <a:pPr marL="268288" indent="-2682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183D95"/>
                </a:solidFill>
              </a:rPr>
              <a:t>L’onere può essere pagato in unica soluzione o ratealmente.</a:t>
            </a:r>
          </a:p>
          <a:p>
            <a:pPr marL="268288" indent="-2682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>
              <a:solidFill>
                <a:srgbClr val="183D95"/>
              </a:solidFill>
            </a:endParaRPr>
          </a:p>
          <a:p>
            <a:pPr marL="268288" indent="-2682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183D95"/>
                </a:solidFill>
              </a:rPr>
              <a:t>La domanda di ricongiunzione si può presentare una sola volta e per tutti i periodi considerati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800" dirty="0">
              <a:solidFill>
                <a:srgbClr val="183D95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800" dirty="0">
              <a:solidFill>
                <a:srgbClr val="183D95"/>
              </a:solidFill>
            </a:endParaRPr>
          </a:p>
          <a:p>
            <a:pPr marL="0" indent="0" algn="ctr">
              <a:buNone/>
            </a:pPr>
            <a:endParaRPr lang="it-IT" sz="1800" dirty="0">
              <a:solidFill>
                <a:srgbClr val="183D95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15A-0681-4A7C-B0BD-203919FF988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4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7219</TotalTime>
  <Words>1723</Words>
  <Application>Microsoft Office PowerPoint</Application>
  <PresentationFormat>Presentazione su schermo (4:3)</PresentationFormat>
  <Paragraphs>257</Paragraphs>
  <Slides>17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1_Tema di Office</vt:lpstr>
      <vt:lpstr>«TRATTAMENTI PENSIONISTICI» </vt:lpstr>
      <vt:lpstr>LE PRESTAZIONI PREVIDENZIALI CASSA </vt:lpstr>
      <vt:lpstr>LE PRESTAZIONI PREVIDENZIALI</vt:lpstr>
      <vt:lpstr>LA PENSIONE DI VECCHIAIA</vt:lpstr>
      <vt:lpstr>LA PENSIONE DI ANZIANITÀ</vt:lpstr>
      <vt:lpstr>PENSIONI DI INVALIDITÀ E INABILITÀ</vt:lpstr>
      <vt:lpstr>PENSIONE AI SUPERSTITI – INDIRETTA E REVERSIBILITÀ</vt:lpstr>
      <vt:lpstr>Presentazione standard di PowerPoint</vt:lpstr>
      <vt:lpstr>RICONGIUNZIONE LIBERI PROFESSIONISTI LEGGE 5 MARZO 1990, N. 45</vt:lpstr>
      <vt:lpstr>TOTALIZZAZIONE -  Decreto Legislativo  2 febbraio 2006, n. 42 CUMULO  -  Legge 11.12.2016, n.232 (legge di bilancio 2017)  </vt:lpstr>
      <vt:lpstr> </vt:lpstr>
      <vt:lpstr>TOTALIZZAZIONE Decreto Legislativo  2 febbraio 2006, n. 42</vt:lpstr>
      <vt:lpstr>TOTALIZZAZIONE Decreto Legislativo  2 febbraio 2006, n. 42</vt:lpstr>
      <vt:lpstr>CUMULO Legge 11.12.2016, n. 232 (Legge di bilancio 2017) </vt:lpstr>
      <vt:lpstr>CUMULO Legge 11.12.2016, n. 232(Legge di bilancio 2017)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De Santis</dc:creator>
  <cp:lastModifiedBy>Lucia Pagani</cp:lastModifiedBy>
  <cp:revision>921</cp:revision>
  <cp:lastPrinted>2019-01-23T16:21:53Z</cp:lastPrinted>
  <dcterms:created xsi:type="dcterms:W3CDTF">2010-05-20T07:48:13Z</dcterms:created>
  <dcterms:modified xsi:type="dcterms:W3CDTF">2019-03-15T09:32:04Z</dcterms:modified>
</cp:coreProperties>
</file>